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72" r:id="rId6"/>
    <p:sldId id="279" r:id="rId7"/>
    <p:sldId id="271" r:id="rId8"/>
    <p:sldId id="293" r:id="rId9"/>
    <p:sldId id="314" r:id="rId10"/>
    <p:sldId id="315" r:id="rId11"/>
    <p:sldId id="369" r:id="rId12"/>
    <p:sldId id="273" r:id="rId13"/>
    <p:sldId id="367" r:id="rId14"/>
    <p:sldId id="368" r:id="rId15"/>
    <p:sldId id="274" r:id="rId16"/>
    <p:sldId id="323" r:id="rId17"/>
    <p:sldId id="345" r:id="rId18"/>
    <p:sldId id="342" r:id="rId19"/>
    <p:sldId id="355" r:id="rId20"/>
    <p:sldId id="343" r:id="rId21"/>
    <p:sldId id="365" r:id="rId22"/>
    <p:sldId id="356" r:id="rId23"/>
    <p:sldId id="359" r:id="rId24"/>
    <p:sldId id="360" r:id="rId25"/>
    <p:sldId id="362" r:id="rId26"/>
    <p:sldId id="371" r:id="rId27"/>
    <p:sldId id="363" r:id="rId28"/>
    <p:sldId id="370" r:id="rId29"/>
    <p:sldId id="364" r:id="rId30"/>
    <p:sldId id="372" r:id="rId31"/>
    <p:sldId id="275" r:id="rId32"/>
    <p:sldId id="269" r:id="rId33"/>
    <p:sldId id="277" r:id="rId34"/>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马耀华" initials="马"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72532"/>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284" autoAdjust="0"/>
  </p:normalViewPr>
  <p:slideViewPr>
    <p:cSldViewPr snapToGrid="0" showGuides="1">
      <p:cViewPr varScale="1">
        <p:scale>
          <a:sx n="100" d="100"/>
          <a:sy n="100" d="100"/>
        </p:scale>
        <p:origin x="332" y="48"/>
      </p:cViewPr>
      <p:guideLst>
        <p:guide orient="horz" pos="2159"/>
        <p:guide pos="3840"/>
      </p:guideLst>
    </p:cSldViewPr>
  </p:slideViewPr>
  <p:notesTextViewPr>
    <p:cViewPr>
      <p:scale>
        <a:sx n="1" d="1"/>
        <a:sy n="1" d="1"/>
      </p:scale>
      <p:origin x="0" y="0"/>
    </p:cViewPr>
  </p:notesTextViewPr>
  <p:sorterViewPr>
    <p:cViewPr>
      <p:scale>
        <a:sx n="100" d="100"/>
        <a:sy n="100" d="100"/>
      </p:scale>
      <p:origin x="0" y="-548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tags" Target="tags/tag52.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A0FA288-BCC8-45E0-B220-F2E4AA0EA088}"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zh-CN" altLang="en-US"/>
        </a:p>
      </dgm:t>
    </dgm:pt>
    <dgm:pt modelId="{01665034-D050-41DD-A06A-1B32158D11C0}">
      <dgm:prSet phldrT="[文本]" custT="1"/>
      <dgm:spPr/>
      <dgm:t>
        <a:bodyPr/>
        <a:lstStyle/>
        <a:p>
          <a:endParaRPr lang="zh-CN" altLang="en-US" sz="2000" dirty="0"/>
        </a:p>
      </dgm:t>
    </dgm:pt>
    <dgm:pt modelId="{5B924F9F-A0EB-4208-A2EC-453A99EF09F7}" cxnId="{680927F5-0816-4976-BE09-6D47DD9CCE3C}" type="sibTrans">
      <dgm:prSet/>
      <dgm:spPr/>
      <dgm:t>
        <a:bodyPr/>
        <a:lstStyle/>
        <a:p>
          <a:endParaRPr lang="zh-CN" altLang="en-US"/>
        </a:p>
      </dgm:t>
    </dgm:pt>
    <dgm:pt modelId="{E6E0FDC6-A84E-481A-B155-45A1541DCE26}" cxnId="{680927F5-0816-4976-BE09-6D47DD9CCE3C}" type="parTrans">
      <dgm:prSet/>
      <dgm:spPr/>
      <dgm:t>
        <a:bodyPr/>
        <a:lstStyle/>
        <a:p>
          <a:endParaRPr lang="zh-CN" altLang="en-US"/>
        </a:p>
      </dgm:t>
    </dgm:pt>
    <dgm:pt modelId="{1DA042B4-9C10-4F20-A07E-34670FEF9AF6}">
      <dgm:prSet phldrT="[文本]" custT="1"/>
      <dgm:spPr/>
      <dgm:t>
        <a:bodyPr/>
        <a:lstStyle/>
        <a:p>
          <a:endParaRPr lang="zh-CN" altLang="en-US" sz="1600" dirty="0"/>
        </a:p>
      </dgm:t>
    </dgm:pt>
    <dgm:pt modelId="{B4C02D40-2F1B-464A-A4B7-2D465E40FB51}" cxnId="{2A18292C-8898-450D-B6B0-A082D292B742}" type="sibTrans">
      <dgm:prSet/>
      <dgm:spPr/>
      <dgm:t>
        <a:bodyPr/>
        <a:lstStyle/>
        <a:p>
          <a:endParaRPr lang="zh-CN" altLang="en-US"/>
        </a:p>
      </dgm:t>
    </dgm:pt>
    <dgm:pt modelId="{C582663E-58AD-4750-B131-54DE5054C1F2}" cxnId="{2A18292C-8898-450D-B6B0-A082D292B742}" type="parTrans">
      <dgm:prSet/>
      <dgm:spPr/>
      <dgm:t>
        <a:bodyPr/>
        <a:lstStyle/>
        <a:p>
          <a:endParaRPr lang="zh-CN" altLang="en-US"/>
        </a:p>
      </dgm:t>
    </dgm:pt>
    <dgm:pt modelId="{D5BAEE51-2368-4481-9896-9E5A747BCB00}">
      <dgm:prSet phldrT="[文本]"/>
      <dgm:spPr/>
      <dgm:t>
        <a:bodyPr/>
        <a:lstStyle/>
        <a:p>
          <a:endParaRPr lang="zh-CN" altLang="en-US" dirty="0"/>
        </a:p>
      </dgm:t>
    </dgm:pt>
    <dgm:pt modelId="{618F5BAB-3C4B-4AE1-9C4C-CF4FFFE7F614}" cxnId="{E7FB39C3-1241-463D-AD36-F9E39C02C26E}" type="sibTrans">
      <dgm:prSet/>
      <dgm:spPr/>
      <dgm:t>
        <a:bodyPr/>
        <a:lstStyle/>
        <a:p>
          <a:endParaRPr lang="zh-CN" altLang="en-US"/>
        </a:p>
      </dgm:t>
    </dgm:pt>
    <dgm:pt modelId="{3791A3A3-83C9-40D5-8707-CB8CC66F82EA}" cxnId="{E7FB39C3-1241-463D-AD36-F9E39C02C26E}" type="parTrans">
      <dgm:prSet/>
      <dgm:spPr/>
      <dgm:t>
        <a:bodyPr/>
        <a:lstStyle/>
        <a:p>
          <a:endParaRPr lang="zh-CN" altLang="en-US"/>
        </a:p>
      </dgm:t>
    </dgm:pt>
    <dgm:pt modelId="{62D5621A-CE6E-4452-9E25-E9C62AB4BD85}" type="pres">
      <dgm:prSet presAssocID="{7A0FA288-BCC8-45E0-B220-F2E4AA0EA088}" presName="arrowDiagram" presStyleCnt="0">
        <dgm:presLayoutVars>
          <dgm:chMax val="5"/>
          <dgm:dir/>
          <dgm:resizeHandles val="exact"/>
        </dgm:presLayoutVars>
      </dgm:prSet>
      <dgm:spPr/>
    </dgm:pt>
    <dgm:pt modelId="{0B2CDC94-AC1C-47D3-9EAE-7DB5532E3C7F}" type="pres">
      <dgm:prSet presAssocID="{7A0FA288-BCC8-45E0-B220-F2E4AA0EA088}" presName="arrow" presStyleLbl="bgShp" presStyleIdx="0" presStyleCnt="1"/>
      <dgm:spPr/>
    </dgm:pt>
    <dgm:pt modelId="{B8CD7D5E-B3D2-40BB-9F39-366637A68B70}" type="pres">
      <dgm:prSet presAssocID="{7A0FA288-BCC8-45E0-B220-F2E4AA0EA088}" presName="arrowDiagram3" presStyleCnt="0"/>
      <dgm:spPr/>
    </dgm:pt>
    <dgm:pt modelId="{B40CDB2D-CF51-4B76-A648-926A8A37CD4E}" type="pres">
      <dgm:prSet presAssocID="{1DA042B4-9C10-4F20-A07E-34670FEF9AF6}" presName="bullet3a" presStyleLbl="node1" presStyleIdx="0" presStyleCnt="3"/>
      <dgm:spPr/>
    </dgm:pt>
    <dgm:pt modelId="{1322D7FF-A720-4E98-B6F7-1F40C737E347}" type="pres">
      <dgm:prSet presAssocID="{1DA042B4-9C10-4F20-A07E-34670FEF9AF6}" presName="textBox3a" presStyleLbl="revTx" presStyleIdx="0" presStyleCnt="3">
        <dgm:presLayoutVars>
          <dgm:bulletEnabled val="1"/>
        </dgm:presLayoutVars>
      </dgm:prSet>
      <dgm:spPr/>
    </dgm:pt>
    <dgm:pt modelId="{9045000D-3E37-48A8-886C-D38E2CFB1319}" type="pres">
      <dgm:prSet presAssocID="{01665034-D050-41DD-A06A-1B32158D11C0}" presName="bullet3b" presStyleLbl="node1" presStyleIdx="1" presStyleCnt="3"/>
      <dgm:spPr/>
    </dgm:pt>
    <dgm:pt modelId="{C2113FD2-887C-409E-A91C-818D59E7DD1F}" type="pres">
      <dgm:prSet presAssocID="{01665034-D050-41DD-A06A-1B32158D11C0}" presName="textBox3b" presStyleLbl="revTx" presStyleIdx="1" presStyleCnt="3">
        <dgm:presLayoutVars>
          <dgm:bulletEnabled val="1"/>
        </dgm:presLayoutVars>
      </dgm:prSet>
      <dgm:spPr/>
    </dgm:pt>
    <dgm:pt modelId="{631CFB0D-F062-488E-89E1-1BC04B0138C7}" type="pres">
      <dgm:prSet presAssocID="{D5BAEE51-2368-4481-9896-9E5A747BCB00}" presName="bullet3c" presStyleLbl="node1" presStyleIdx="2" presStyleCnt="3"/>
      <dgm:spPr/>
    </dgm:pt>
    <dgm:pt modelId="{E80D6264-3E82-427A-862A-DCC285C61E57}" type="pres">
      <dgm:prSet presAssocID="{D5BAEE51-2368-4481-9896-9E5A747BCB00}" presName="textBox3c" presStyleLbl="revTx" presStyleIdx="2" presStyleCnt="3">
        <dgm:presLayoutVars>
          <dgm:bulletEnabled val="1"/>
        </dgm:presLayoutVars>
      </dgm:prSet>
      <dgm:spPr/>
    </dgm:pt>
  </dgm:ptLst>
  <dgm:cxnLst>
    <dgm:cxn modelId="{7300DE13-D52D-455E-9DFA-7485599AD04F}" type="presOf" srcId="{1DA042B4-9C10-4F20-A07E-34670FEF9AF6}" destId="{1322D7FF-A720-4E98-B6F7-1F40C737E347}" srcOrd="0" destOrd="0" presId="urn:microsoft.com/office/officeart/2005/8/layout/arrow2"/>
    <dgm:cxn modelId="{E32E7725-961C-4074-8952-444002522FF9}" type="presOf" srcId="{01665034-D050-41DD-A06A-1B32158D11C0}" destId="{C2113FD2-887C-409E-A91C-818D59E7DD1F}" srcOrd="0" destOrd="0" presId="urn:microsoft.com/office/officeart/2005/8/layout/arrow2"/>
    <dgm:cxn modelId="{2A18292C-8898-450D-B6B0-A082D292B742}" srcId="{7A0FA288-BCC8-45E0-B220-F2E4AA0EA088}" destId="{1DA042B4-9C10-4F20-A07E-34670FEF9AF6}" srcOrd="0" destOrd="0" parTransId="{C582663E-58AD-4750-B131-54DE5054C1F2}" sibTransId="{B4C02D40-2F1B-464A-A4B7-2D465E40FB51}"/>
    <dgm:cxn modelId="{377852B9-FC4A-497B-9BA2-EB9DB7641052}" type="presOf" srcId="{D5BAEE51-2368-4481-9896-9E5A747BCB00}" destId="{E80D6264-3E82-427A-862A-DCC285C61E57}" srcOrd="0" destOrd="0" presId="urn:microsoft.com/office/officeart/2005/8/layout/arrow2"/>
    <dgm:cxn modelId="{E7FB39C3-1241-463D-AD36-F9E39C02C26E}" srcId="{7A0FA288-BCC8-45E0-B220-F2E4AA0EA088}" destId="{D5BAEE51-2368-4481-9896-9E5A747BCB00}" srcOrd="2" destOrd="0" parTransId="{3791A3A3-83C9-40D5-8707-CB8CC66F82EA}" sibTransId="{618F5BAB-3C4B-4AE1-9C4C-CF4FFFE7F614}"/>
    <dgm:cxn modelId="{AE5067C5-43BB-4418-B4B8-F3B34AC61484}" type="presOf" srcId="{7A0FA288-BCC8-45E0-B220-F2E4AA0EA088}" destId="{62D5621A-CE6E-4452-9E25-E9C62AB4BD85}" srcOrd="0" destOrd="0" presId="urn:microsoft.com/office/officeart/2005/8/layout/arrow2"/>
    <dgm:cxn modelId="{680927F5-0816-4976-BE09-6D47DD9CCE3C}" srcId="{7A0FA288-BCC8-45E0-B220-F2E4AA0EA088}" destId="{01665034-D050-41DD-A06A-1B32158D11C0}" srcOrd="1" destOrd="0" parTransId="{E6E0FDC6-A84E-481A-B155-45A1541DCE26}" sibTransId="{5B924F9F-A0EB-4208-A2EC-453A99EF09F7}"/>
    <dgm:cxn modelId="{33DD87A1-2143-419A-9B7A-6BED3EED5C90}" type="presParOf" srcId="{62D5621A-CE6E-4452-9E25-E9C62AB4BD85}" destId="{0B2CDC94-AC1C-47D3-9EAE-7DB5532E3C7F}" srcOrd="0" destOrd="0" presId="urn:microsoft.com/office/officeart/2005/8/layout/arrow2"/>
    <dgm:cxn modelId="{BC6A5D6B-1DCF-433E-8438-0B881546157A}" type="presParOf" srcId="{62D5621A-CE6E-4452-9E25-E9C62AB4BD85}" destId="{B8CD7D5E-B3D2-40BB-9F39-366637A68B70}" srcOrd="1" destOrd="0" presId="urn:microsoft.com/office/officeart/2005/8/layout/arrow2"/>
    <dgm:cxn modelId="{68779DE5-A86B-40D8-A7A1-96B92AA3B7E6}" type="presParOf" srcId="{B8CD7D5E-B3D2-40BB-9F39-366637A68B70}" destId="{B40CDB2D-CF51-4B76-A648-926A8A37CD4E}" srcOrd="0" destOrd="0" presId="urn:microsoft.com/office/officeart/2005/8/layout/arrow2"/>
    <dgm:cxn modelId="{378712CD-2853-4839-BEEC-859D09E55BD9}" type="presParOf" srcId="{B8CD7D5E-B3D2-40BB-9F39-366637A68B70}" destId="{1322D7FF-A720-4E98-B6F7-1F40C737E347}" srcOrd="1" destOrd="0" presId="urn:microsoft.com/office/officeart/2005/8/layout/arrow2"/>
    <dgm:cxn modelId="{32EB372C-56FE-42A0-AA9C-DC2A8CADFF5C}" type="presParOf" srcId="{B8CD7D5E-B3D2-40BB-9F39-366637A68B70}" destId="{9045000D-3E37-48A8-886C-D38E2CFB1319}" srcOrd="2" destOrd="0" presId="urn:microsoft.com/office/officeart/2005/8/layout/arrow2"/>
    <dgm:cxn modelId="{DD0AD7FD-FE31-42CF-9DF9-EDFF9D6188BB}" type="presParOf" srcId="{B8CD7D5E-B3D2-40BB-9F39-366637A68B70}" destId="{C2113FD2-887C-409E-A91C-818D59E7DD1F}" srcOrd="3" destOrd="0" presId="urn:microsoft.com/office/officeart/2005/8/layout/arrow2"/>
    <dgm:cxn modelId="{EB0CD27E-F568-4B40-95F0-FDFE0458C787}" type="presParOf" srcId="{B8CD7D5E-B3D2-40BB-9F39-366637A68B70}" destId="{631CFB0D-F062-488E-89E1-1BC04B0138C7}" srcOrd="4" destOrd="0" presId="urn:microsoft.com/office/officeart/2005/8/layout/arrow2"/>
    <dgm:cxn modelId="{12DC872F-E661-4EC7-8441-C8D7A6EAB985}" type="presParOf" srcId="{B8CD7D5E-B3D2-40BB-9F39-366637A68B70}" destId="{E80D6264-3E82-427A-862A-DCC285C61E57}" srcOrd="5" destOrd="0" presId="urn:microsoft.com/office/officeart/2005/8/layout/arrow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080000"/>
        <a:chOff x="0" y="0"/>
        <a:chExt cx="8128000" cy="5080000"/>
      </a:xfrm>
    </dsp:grpSpPr>
    <dsp:sp modelId="{0B2CDC94-AC1C-47D3-9EAE-7DB5532E3C7F}">
      <dsp:nvSpPr>
        <dsp:cNvPr id="3" name="形状 2"/>
        <dsp:cNvSpPr/>
      </dsp:nvSpPr>
      <dsp:spPr bwMode="white">
        <a:xfrm>
          <a:off x="0" y="169334"/>
          <a:ext cx="8128000" cy="5080000"/>
        </a:xfrm>
        <a:prstGeom prst="swooshArrow">
          <a:avLst>
            <a:gd name="adj1" fmla="val 25000"/>
            <a:gd name="adj2" fmla="val 25000"/>
          </a:avLst>
        </a:prstGeom>
      </dsp:spPr>
      <dsp:style>
        <a:lnRef idx="0">
          <a:schemeClr val="accent1"/>
        </a:lnRef>
        <a:fillRef idx="1">
          <a:schemeClr val="accent1">
            <a:tint val="40000"/>
          </a:schemeClr>
        </a:fillRef>
        <a:effectRef idx="0">
          <a:scrgbClr r="0" g="0" b="0"/>
        </a:effectRef>
        <a:fontRef idx="minor"/>
      </dsp:style>
      <dsp:txXfrm>
        <a:off x="0" y="169334"/>
        <a:ext cx="8128000" cy="5080000"/>
      </dsp:txXfrm>
    </dsp:sp>
    <dsp:sp modelId="{B40CDB2D-CF51-4B76-A648-926A8A37CD4E}">
      <dsp:nvSpPr>
        <dsp:cNvPr id="4" name="椭圆 3"/>
        <dsp:cNvSpPr/>
      </dsp:nvSpPr>
      <dsp:spPr bwMode="white">
        <a:xfrm>
          <a:off x="1032256" y="3675550"/>
          <a:ext cx="211328" cy="211328"/>
        </a:xfrm>
        <a:prstGeom prst="ellipse">
          <a:avLst/>
        </a:prstGeom>
      </dsp:spPr>
      <dsp:style>
        <a:lnRef idx="2">
          <a:schemeClr val="lt1"/>
        </a:lnRef>
        <a:fillRef idx="1">
          <a:schemeClr val="accent1"/>
        </a:fillRef>
        <a:effectRef idx="0">
          <a:scrgbClr r="0" g="0" b="0"/>
        </a:effectRef>
        <a:fontRef idx="minor">
          <a:schemeClr val="lt1"/>
        </a:fontRef>
      </dsp:style>
      <dsp:txXfrm>
        <a:off x="1032256" y="3675550"/>
        <a:ext cx="211328" cy="211328"/>
      </dsp:txXfrm>
    </dsp:sp>
    <dsp:sp modelId="{1322D7FF-A720-4E98-B6F7-1F40C737E347}">
      <dsp:nvSpPr>
        <dsp:cNvPr id="5" name="矩形 4"/>
        <dsp:cNvSpPr/>
      </dsp:nvSpPr>
      <dsp:spPr bwMode="white">
        <a:xfrm>
          <a:off x="1137920" y="3781214"/>
          <a:ext cx="1893824" cy="1468120"/>
        </a:xfrm>
        <a:prstGeom prst="rect">
          <a:avLst/>
        </a:prstGeom>
      </dsp:spPr>
      <dsp:style>
        <a:lnRef idx="0">
          <a:schemeClr val="dk1">
            <a:alpha val="0"/>
          </a:schemeClr>
        </a:lnRef>
        <a:fillRef idx="0">
          <a:schemeClr val="lt1">
            <a:alpha val="0"/>
          </a:schemeClr>
        </a:fillRef>
        <a:effectRef idx="0">
          <a:scrgbClr r="0" g="0" b="0"/>
        </a:effectRef>
        <a:fontRef idx="minor"/>
      </dsp:style>
      <dsp:txBody>
        <a:bodyPr anchor="t"/>
        <a:lstStyle>
          <a:lvl1pPr algn="l"/>
          <a:lvl2pPr algn="l"/>
          <a:lvl3pPr algn="l"/>
          <a:lvl4pPr algn="l"/>
          <a:lvl5pPr algn="l"/>
          <a:lvl6pPr algn="l"/>
          <a:lvl7pPr algn="l"/>
          <a:lvl8pPr algn="l"/>
          <a:lvl9pPr algn="l"/>
        </a:lstStyle>
        <a:p>
          <a:pPr lvl="0">
            <a:lnSpc>
              <a:spcPct val="100000"/>
            </a:lnSpc>
            <a:spcBef>
              <a:spcPct val="0"/>
            </a:spcBef>
            <a:spcAft>
              <a:spcPct val="35000"/>
            </a:spcAft>
          </a:pPr>
          <a:endParaRPr lang="zh-CN" altLang="en-US" sz="1600" dirty="0">
            <a:solidFill>
              <a:schemeClr val="tx1"/>
            </a:solidFill>
          </a:endParaRPr>
        </a:p>
      </dsp:txBody>
      <dsp:txXfrm>
        <a:off x="1137920" y="3781214"/>
        <a:ext cx="1893824" cy="1468120"/>
      </dsp:txXfrm>
    </dsp:sp>
    <dsp:sp modelId="{9045000D-3E37-48A8-886C-D38E2CFB1319}">
      <dsp:nvSpPr>
        <dsp:cNvPr id="6" name="椭圆 5"/>
        <dsp:cNvSpPr/>
      </dsp:nvSpPr>
      <dsp:spPr bwMode="white">
        <a:xfrm>
          <a:off x="2897632" y="2294806"/>
          <a:ext cx="382016" cy="382016"/>
        </a:xfrm>
        <a:prstGeom prst="ellipse">
          <a:avLst/>
        </a:prstGeom>
      </dsp:spPr>
      <dsp:style>
        <a:lnRef idx="2">
          <a:schemeClr val="lt1"/>
        </a:lnRef>
        <a:fillRef idx="1">
          <a:schemeClr val="accent1"/>
        </a:fillRef>
        <a:effectRef idx="0">
          <a:scrgbClr r="0" g="0" b="0"/>
        </a:effectRef>
        <a:fontRef idx="minor">
          <a:schemeClr val="lt1"/>
        </a:fontRef>
      </dsp:style>
      <dsp:txXfrm>
        <a:off x="2897632" y="2294806"/>
        <a:ext cx="382016" cy="382016"/>
      </dsp:txXfrm>
    </dsp:sp>
    <dsp:sp modelId="{C2113FD2-887C-409E-A91C-818D59E7DD1F}">
      <dsp:nvSpPr>
        <dsp:cNvPr id="7" name="矩形 6"/>
        <dsp:cNvSpPr/>
      </dsp:nvSpPr>
      <dsp:spPr bwMode="white">
        <a:xfrm>
          <a:off x="3088640" y="2485814"/>
          <a:ext cx="1950720" cy="2763520"/>
        </a:xfrm>
        <a:prstGeom prst="rect">
          <a:avLst/>
        </a:prstGeom>
      </dsp:spPr>
      <dsp:style>
        <a:lnRef idx="0">
          <a:schemeClr val="dk1">
            <a:alpha val="0"/>
          </a:schemeClr>
        </a:lnRef>
        <a:fillRef idx="0">
          <a:schemeClr val="lt1">
            <a:alpha val="0"/>
          </a:schemeClr>
        </a:fillRef>
        <a:effectRef idx="0">
          <a:scrgbClr r="0" g="0" b="0"/>
        </a:effectRef>
        <a:fontRef idx="minor"/>
      </dsp:style>
      <dsp:txBody>
        <a:bodyPr anchor="t"/>
        <a:lstStyle>
          <a:lvl1pPr algn="l"/>
          <a:lvl2pPr algn="l"/>
          <a:lvl3pPr algn="l"/>
          <a:lvl4pPr algn="l"/>
          <a:lvl5pPr algn="l"/>
          <a:lvl6pPr algn="l"/>
          <a:lvl7pPr algn="l"/>
          <a:lvl8pPr algn="l"/>
          <a:lvl9pPr algn="l"/>
        </a:lstStyle>
        <a:p>
          <a:pPr lvl="0">
            <a:lnSpc>
              <a:spcPct val="100000"/>
            </a:lnSpc>
            <a:spcBef>
              <a:spcPct val="0"/>
            </a:spcBef>
            <a:spcAft>
              <a:spcPct val="35000"/>
            </a:spcAft>
          </a:pPr>
          <a:endParaRPr lang="zh-CN" altLang="en-US" sz="2000" dirty="0">
            <a:solidFill>
              <a:schemeClr val="tx1"/>
            </a:solidFill>
          </a:endParaRPr>
        </a:p>
      </dsp:txBody>
      <dsp:txXfrm>
        <a:off x="3088640" y="2485814"/>
        <a:ext cx="1950720" cy="2763520"/>
      </dsp:txXfrm>
    </dsp:sp>
    <dsp:sp modelId="{631CFB0D-F062-488E-89E1-1BC04B0138C7}">
      <dsp:nvSpPr>
        <dsp:cNvPr id="8" name="椭圆 7"/>
        <dsp:cNvSpPr/>
      </dsp:nvSpPr>
      <dsp:spPr bwMode="white">
        <a:xfrm>
          <a:off x="5140960" y="1454574"/>
          <a:ext cx="528320" cy="528320"/>
        </a:xfrm>
        <a:prstGeom prst="ellipse">
          <a:avLst/>
        </a:prstGeom>
      </dsp:spPr>
      <dsp:style>
        <a:lnRef idx="2">
          <a:schemeClr val="lt1"/>
        </a:lnRef>
        <a:fillRef idx="1">
          <a:schemeClr val="accent1"/>
        </a:fillRef>
        <a:effectRef idx="0">
          <a:scrgbClr r="0" g="0" b="0"/>
        </a:effectRef>
        <a:fontRef idx="minor">
          <a:schemeClr val="lt1"/>
        </a:fontRef>
      </dsp:style>
      <dsp:txXfrm>
        <a:off x="5140960" y="1454574"/>
        <a:ext cx="528320" cy="528320"/>
      </dsp:txXfrm>
    </dsp:sp>
    <dsp:sp modelId="{E80D6264-3E82-427A-862A-DCC285C61E57}">
      <dsp:nvSpPr>
        <dsp:cNvPr id="9" name="矩形 8"/>
        <dsp:cNvSpPr/>
      </dsp:nvSpPr>
      <dsp:spPr bwMode="white">
        <a:xfrm>
          <a:off x="5405120" y="1718734"/>
          <a:ext cx="1950720" cy="35306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79945" tIns="0" rIns="0" bIns="0" anchor="t"/>
        <a:lstStyle>
          <a:lvl1pPr algn="l">
            <a:defRPr sz="6500"/>
          </a:lvl1pPr>
          <a:lvl2pPr marL="285750" indent="-285750" algn="l">
            <a:defRPr sz="5100"/>
          </a:lvl2pPr>
          <a:lvl3pPr marL="571500" indent="-285750" algn="l">
            <a:defRPr sz="5100"/>
          </a:lvl3pPr>
          <a:lvl4pPr marL="857250" indent="-285750" algn="l">
            <a:defRPr sz="5100"/>
          </a:lvl4pPr>
          <a:lvl5pPr marL="1143000" indent="-285750" algn="l">
            <a:defRPr sz="5100"/>
          </a:lvl5pPr>
          <a:lvl6pPr marL="1428750" indent="-285750" algn="l">
            <a:defRPr sz="5100"/>
          </a:lvl6pPr>
          <a:lvl7pPr marL="1714500" indent="-285750" algn="l">
            <a:defRPr sz="5100"/>
          </a:lvl7pPr>
          <a:lvl8pPr marL="2000250" indent="-285750" algn="l">
            <a:defRPr sz="5100"/>
          </a:lvl8pPr>
          <a:lvl9pPr marL="2286000" indent="-285750" algn="l">
            <a:defRPr sz="5100"/>
          </a:lvl9pPr>
        </a:lstStyle>
        <a:p>
          <a:pPr lvl="0">
            <a:lnSpc>
              <a:spcPct val="100000"/>
            </a:lnSpc>
            <a:spcBef>
              <a:spcPct val="0"/>
            </a:spcBef>
            <a:spcAft>
              <a:spcPct val="35000"/>
            </a:spcAft>
          </a:pPr>
          <a:endParaRPr lang="zh-CN" altLang="en-US" dirty="0">
            <a:solidFill>
              <a:schemeClr val="tx1"/>
            </a:solidFill>
          </a:endParaRPr>
        </a:p>
      </dsp:txBody>
      <dsp:txXfrm>
        <a:off x="5405120" y="1718734"/>
        <a:ext cx="1950720" cy="353060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319EE0-E623-45DA-A604-D1062C99C91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85128-04DA-43CB-AFD0-CCE20C3C9BA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Calibri" panose="020F0502020204030204" pitchFamily="34" charset="0"/>
                <a:ea typeface="宋体" pitchFamily="2" charset="-122"/>
                <a:cs typeface="Times New Roman" panose="02020603050405020304" pitchFamily="18" charset="0"/>
              </a:rPr>
              <a:t>大家好</a:t>
            </a:r>
            <a:r>
              <a:rPr lang="en-US" altLang="zh-CN" sz="1800" kern="100" dirty="0">
                <a:effectLst/>
                <a:latin typeface="Calibri" panose="020F0502020204030204" pitchFamily="34" charset="0"/>
                <a:ea typeface="宋体" pitchFamily="2" charset="-122"/>
                <a:cs typeface="Times New Roman" panose="02020603050405020304" pitchFamily="18" charset="0"/>
              </a:rPr>
              <a:t>......</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algn="just"/>
            <a:r>
              <a:rPr lang="zh-CN" altLang="zh-CN" sz="1800" kern="100" dirty="0">
                <a:effectLst/>
                <a:latin typeface="Calibri" panose="020F0502020204030204" pitchFamily="34" charset="0"/>
                <a:ea typeface="宋体" pitchFamily="2" charset="-122"/>
                <a:cs typeface="Times New Roman" panose="02020603050405020304" pitchFamily="18" charset="0"/>
              </a:rPr>
              <a:t>我们组项目名称叫做</a:t>
            </a:r>
            <a:r>
              <a:rPr lang="en-US" altLang="zh-CN" sz="1800" kern="100" dirty="0">
                <a:effectLst/>
                <a:latin typeface="Calibri" panose="020F0502020204030204" pitchFamily="34" charset="0"/>
                <a:ea typeface="宋体" pitchFamily="2" charset="-122"/>
                <a:cs typeface="Times New Roman" panose="02020603050405020304" pitchFamily="18" charset="0"/>
              </a:rPr>
              <a:t>Vivo50FS</a:t>
            </a:r>
            <a:r>
              <a:rPr lang="zh-CN" altLang="zh-CN" sz="1800" kern="100" dirty="0">
                <a:effectLst/>
                <a:latin typeface="Calibri" panose="020F0502020204030204" pitchFamily="34" charset="0"/>
                <a:ea typeface="宋体" pitchFamily="2" charset="-122"/>
                <a:cs typeface="Times New Roman" panose="02020603050405020304" pitchFamily="18" charset="0"/>
              </a:rPr>
              <a:t>。具体来说，是一个</a:t>
            </a:r>
            <a:r>
              <a:rPr lang="zh-CN" altLang="en-US" sz="1800" kern="100" dirty="0">
                <a:effectLst/>
                <a:latin typeface="Calibri" panose="020F0502020204030204" pitchFamily="34" charset="0"/>
                <a:ea typeface="宋体" pitchFamily="2" charset="-122"/>
                <a:cs typeface="Times New Roman" panose="02020603050405020304" pitchFamily="18" charset="0"/>
              </a:rPr>
              <a:t>基于</a:t>
            </a:r>
            <a:r>
              <a:rPr lang="en-US" altLang="zh-CN" sz="1800" kern="100" dirty="0">
                <a:effectLst/>
                <a:latin typeface="Calibri" panose="020F0502020204030204" pitchFamily="34" charset="0"/>
                <a:ea typeface="宋体" pitchFamily="2" charset="-122"/>
                <a:cs typeface="Times New Roman" panose="02020603050405020304" pitchFamily="18" charset="0"/>
              </a:rPr>
              <a:t>Nginx</a:t>
            </a:r>
            <a:r>
              <a:rPr lang="zh-CN" altLang="en-US" sz="1800" kern="100" dirty="0">
                <a:effectLst/>
                <a:latin typeface="Calibri" panose="020F0502020204030204" pitchFamily="34" charset="0"/>
                <a:ea typeface="宋体" pitchFamily="2" charset="-122"/>
                <a:cs typeface="Times New Roman" panose="02020603050405020304" pitchFamily="18" charset="0"/>
              </a:rPr>
              <a:t>和大模型的图</a:t>
            </a:r>
            <a:r>
              <a:rPr lang="zh-CN" altLang="zh-CN" sz="1800" kern="100" dirty="0">
                <a:effectLst/>
                <a:latin typeface="Calibri" panose="020F0502020204030204" pitchFamily="34" charset="0"/>
                <a:ea typeface="宋体" pitchFamily="2" charset="-122"/>
                <a:cs typeface="Times New Roman" panose="02020603050405020304" pitchFamily="18" charset="0"/>
              </a:rPr>
              <a:t>文件系统。</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algn="just"/>
            <a:r>
              <a:rPr lang="zh-CN" altLang="zh-CN" sz="1800" kern="100" dirty="0">
                <a:effectLst/>
                <a:latin typeface="Calibri" panose="020F0502020204030204" pitchFamily="34" charset="0"/>
                <a:ea typeface="宋体" pitchFamily="2" charset="-122"/>
                <a:cs typeface="Times New Roman" panose="02020603050405020304" pitchFamily="18" charset="0"/>
              </a:rPr>
              <a:t>我们项目</a:t>
            </a:r>
            <a:r>
              <a:rPr lang="zh-CN" altLang="en-US" sz="1800" kern="100" dirty="0">
                <a:effectLst/>
                <a:latin typeface="Calibri" panose="020F0502020204030204" pitchFamily="34" charset="0"/>
                <a:ea typeface="宋体" pitchFamily="2" charset="-122"/>
                <a:cs typeface="Times New Roman" panose="02020603050405020304" pitchFamily="18" charset="0"/>
              </a:rPr>
              <a:t>主要是在</a:t>
            </a:r>
            <a:r>
              <a:rPr lang="en-US" altLang="zh-CN" sz="1800" kern="100" dirty="0">
                <a:effectLst/>
                <a:latin typeface="Calibri" panose="020F0502020204030204" pitchFamily="34" charset="0"/>
                <a:ea typeface="宋体" pitchFamily="2" charset="-122"/>
                <a:cs typeface="Times New Roman" panose="02020603050405020304" pitchFamily="18" charset="0"/>
              </a:rPr>
              <a:t>2023</a:t>
            </a:r>
            <a:r>
              <a:rPr lang="zh-CN" altLang="en-US" sz="1800" kern="100" dirty="0">
                <a:effectLst/>
                <a:latin typeface="Calibri" panose="020F0502020204030204" pitchFamily="34" charset="0"/>
                <a:ea typeface="宋体" pitchFamily="2" charset="-122"/>
                <a:cs typeface="Times New Roman" panose="02020603050405020304" pitchFamily="18" charset="0"/>
              </a:rPr>
              <a:t>年的</a:t>
            </a:r>
            <a:r>
              <a:rPr lang="en-US" altLang="zh-CN" sz="1800" kern="100" dirty="0">
                <a:effectLst/>
                <a:latin typeface="Calibri" panose="020F0502020204030204" pitchFamily="34" charset="0"/>
                <a:ea typeface="宋体" pitchFamily="2" charset="-122"/>
                <a:cs typeface="Times New Roman" panose="02020603050405020304" pitchFamily="18" charset="0"/>
              </a:rPr>
              <a:t>My</a:t>
            </a:r>
            <a:r>
              <a:rPr lang="zh-CN" altLang="en-US" sz="1800" kern="100" dirty="0">
                <a:effectLst/>
                <a:latin typeface="Calibri" panose="020F0502020204030204" pitchFamily="34" charset="0"/>
                <a:ea typeface="宋体" pitchFamily="2" charset="-122"/>
                <a:cs typeface="Times New Roman" panose="02020603050405020304" pitchFamily="18" charset="0"/>
              </a:rPr>
              <a:t>-</a:t>
            </a:r>
            <a:r>
              <a:rPr lang="en-US" altLang="zh-CN" sz="1800" kern="100" dirty="0">
                <a:effectLst/>
                <a:latin typeface="Calibri" panose="020F0502020204030204" pitchFamily="34" charset="0"/>
                <a:ea typeface="宋体" pitchFamily="2" charset="-122"/>
                <a:cs typeface="Times New Roman" panose="02020603050405020304" pitchFamily="18" charset="0"/>
              </a:rPr>
              <a:t>Glow</a:t>
            </a:r>
            <a:r>
              <a:rPr lang="zh-CN" altLang="en-US" sz="1800" kern="100" dirty="0">
                <a:effectLst/>
                <a:latin typeface="Calibri" panose="020F0502020204030204" pitchFamily="34" charset="0"/>
                <a:ea typeface="宋体" pitchFamily="2" charset="-122"/>
                <a:cs typeface="Times New Roman" panose="02020603050405020304" pitchFamily="18" charset="0"/>
              </a:rPr>
              <a:t>小组的基础上在</a:t>
            </a:r>
            <a:r>
              <a:rPr lang="en-US" altLang="zh-CN" sz="1800" kern="100" dirty="0">
                <a:effectLst/>
                <a:latin typeface="Calibri" panose="020F0502020204030204" pitchFamily="34" charset="0"/>
                <a:ea typeface="宋体" pitchFamily="2" charset="-122"/>
                <a:cs typeface="Times New Roman" panose="02020603050405020304" pitchFamily="18" charset="0"/>
              </a:rPr>
              <a:t>nginx</a:t>
            </a:r>
            <a:r>
              <a:rPr lang="zh-CN" altLang="en-US" sz="1800" kern="100" dirty="0">
                <a:effectLst/>
                <a:latin typeface="Calibri" panose="020F0502020204030204" pitchFamily="34" charset="0"/>
                <a:ea typeface="宋体" pitchFamily="2" charset="-122"/>
                <a:cs typeface="Times New Roman" panose="02020603050405020304" pitchFamily="18" charset="0"/>
              </a:rPr>
              <a:t>和大模型，向量化等方面作出了一些优化</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文件的上传大致由四部分组成，即打标，文件向量化，构建</a:t>
            </a:r>
            <a:r>
              <a:rPr lang="en-US" altLang="zh-CN"/>
              <a:t>neo4j</a:t>
            </a:r>
            <a:r>
              <a:rPr lang="zh-CN" altLang="en-US"/>
              <a:t>图形结构，存储在</a:t>
            </a:r>
            <a:r>
              <a:rPr lang="en-US" altLang="zh-CN"/>
              <a:t>juicefs</a:t>
            </a:r>
            <a:r>
              <a:rPr lang="zh-CN" altLang="en-US"/>
              <a:t>中四部分</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打标即提取文件关键字，由</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JuiceFS </a:t>
            </a:r>
            <a:r>
              <a:rPr lang="zh-CN" altLang="en-US"/>
              <a:t>是一款面向云原生设计的高性能分布式文件系统，提供了丰富的 </a:t>
            </a:r>
            <a:r>
              <a:rPr lang="en-US" altLang="zh-CN"/>
              <a:t>API</a:t>
            </a:r>
            <a:r>
              <a:rPr lang="zh-CN" altLang="en-US"/>
              <a:t>，适用于各种形式数据的管理、分析、归档、备份，可以在不修改代码的前提下无缝对接大数据、机器学习、人工智能等应用平台，为其提供海量、弹性、低价的高性能存储。运维人员不用再为可用性、灾难恢复、监控、扩容等工作烦恼，专注于业务开发，提升研发效率。
高性能：分布式多级缓存机制提供弹性扩展的吞吐能力，还能应对数据热点挑战；自研高性能元数据服务每秒可以承载上百万请求、百微秒级时延。
操作简单：使用</a:t>
            </a:r>
            <a:r>
              <a:rPr lang="en-US" altLang="zh-CN"/>
              <a:t>mount</a:t>
            </a:r>
            <a:r>
              <a:rPr lang="zh-CN" altLang="en-US"/>
              <a:t>命令挂载</a:t>
            </a:r>
            <a:r>
              <a:rPr lang="en-US" altLang="zh-CN"/>
              <a:t>juiceFS</a:t>
            </a:r>
            <a:r>
              <a:rPr lang="zh-CN" altLang="en-US"/>
              <a:t>后，可以直接把</a:t>
            </a:r>
            <a:r>
              <a:rPr lang="en-US" altLang="zh-CN"/>
              <a:t>juicefs</a:t>
            </a:r>
            <a:r>
              <a:rPr lang="zh-CN" altLang="en-US"/>
              <a:t>当作本地磁盘使用。在网页端上传文件，如果打标，构建向量化索引，存入</a:t>
            </a:r>
            <a:r>
              <a:rPr lang="en-US" altLang="zh-CN"/>
              <a:t>neo4j</a:t>
            </a:r>
            <a:r>
              <a:rPr lang="zh-CN" altLang="en-US"/>
              <a:t>等各个过程都成功的话就会将文件存入服务器所在主机挂载的</a:t>
            </a:r>
            <a:r>
              <a:rPr lang="en-US" altLang="zh-CN"/>
              <a:t>juicefs</a:t>
            </a:r>
            <a:r>
              <a:rPr lang="zh-CN" altLang="en-US"/>
              <a:t>中，用于后续下载等等操作。</a:t>
            </a:r>
            <a:endParaRPr lang="zh-CN" altLang="en-US"/>
          </a:p>
          <a:p>
            <a:r>
              <a:rPr lang="en-US" altLang="zh-CN"/>
              <a:t>JuiceFS </a:t>
            </a:r>
            <a:r>
              <a:rPr lang="zh-CN" altLang="en-US"/>
              <a:t>自带的控制台可以监控存储模块的各项性能，不需要本机再部署复杂的监控模块
</a:t>
            </a:r>
            <a:endParaRPr lang="zh-CN" altLang="en-US"/>
          </a:p>
          <a:p>
            <a:r>
              <a:rPr lang="zh-CN" altLang="en-US"/>
              <a:t></a:t>
            </a:r>
            <a:endParaRPr lang="zh-CN" altLang="en-US"/>
          </a:p>
          <a:p>
            <a:r>
              <a:rPr lang="zh-CN" altLang="en-US"/>
              <a:t>一致性：分布式系统，往往需要在缓存和一致性之间进行取舍。</a:t>
            </a:r>
            <a:r>
              <a:rPr lang="en-US" altLang="zh-CN"/>
              <a:t>JuiceFS </a:t>
            </a:r>
            <a:r>
              <a:rPr lang="zh-CN" altLang="en-US"/>
              <a:t>由于其元数据分离架构，需要从元数据、文件数据（对象存储）、文件数据本地缓存三方面来思考一致性问题：</a:t>
            </a:r>
            <a:endParaRPr lang="zh-CN" altLang="en-US"/>
          </a:p>
          <a:p>
            <a:r>
              <a:rPr lang="zh-CN" altLang="en-US"/>
              <a:t>对于</a:t>
            </a:r>
            <a:r>
              <a:rPr lang="en-US" altLang="zh-CN"/>
              <a:t>[</a:t>
            </a:r>
            <a:r>
              <a:rPr lang="zh-CN" altLang="en-US"/>
              <a:t>元数据缓存</a:t>
            </a:r>
            <a:r>
              <a:rPr lang="en-US" altLang="zh-CN"/>
              <a:t>]</a:t>
            </a:r>
            <a:r>
              <a:rPr lang="zh-CN" altLang="en-US"/>
              <a:t>，</a:t>
            </a:r>
            <a:r>
              <a:rPr lang="en-US" altLang="zh-CN"/>
              <a:t>JuiceFS </a:t>
            </a:r>
            <a:r>
              <a:rPr lang="zh-CN" altLang="en-US"/>
              <a:t>默认的挂载设置满足「关闭再打开（</a:t>
            </a:r>
            <a:r>
              <a:rPr lang="en-US" altLang="zh-CN"/>
              <a:t>close</a:t>
            </a:r>
            <a:r>
              <a:rPr lang="zh-CN" altLang="en-US"/>
              <a:t>-</a:t>
            </a:r>
            <a:r>
              <a:rPr lang="en-US" altLang="zh-CN"/>
              <a:t>to</a:t>
            </a:r>
            <a:r>
              <a:rPr lang="zh-CN" altLang="en-US"/>
              <a:t>-</a:t>
            </a:r>
            <a:r>
              <a:rPr lang="en-US" altLang="zh-CN"/>
              <a:t>open</a:t>
            </a:r>
            <a:r>
              <a:rPr lang="zh-CN" altLang="en-US"/>
              <a:t>）」一致性，也就是说一个客户端修改并关闭文件之后，其他客户端重新打开这个文件都会看到最新的修改。与此同时，默认的挂载参数设置了 </a:t>
            </a:r>
            <a:r>
              <a:rPr lang="en-US" altLang="zh-CN"/>
              <a:t>1 </a:t>
            </a:r>
            <a:r>
              <a:rPr lang="zh-CN" altLang="en-US"/>
              <a:t>秒的内核元数据缓存，满足了一般场景的需要。</a:t>
            </a:r>
            <a:endParaRPr lang="zh-CN" altLang="en-US"/>
          </a:p>
          <a:p>
            <a:r>
              <a:rPr lang="zh-CN" altLang="en-US"/>
              <a:t>对于对象存储，</a:t>
            </a:r>
            <a:r>
              <a:rPr lang="en-US" altLang="zh-CN"/>
              <a:t>JuiceFS </a:t>
            </a:r>
            <a:r>
              <a:rPr lang="zh-CN" altLang="en-US"/>
              <a:t>将文件分成一个个数据块（默认 </a:t>
            </a:r>
            <a:r>
              <a:rPr lang="en-US" altLang="zh-CN"/>
              <a:t>4MiB</a:t>
            </a:r>
            <a:r>
              <a:rPr lang="zh-CN" altLang="en-US"/>
              <a:t>），赋予唯一 </a:t>
            </a:r>
            <a:r>
              <a:rPr lang="en-US" altLang="zh-CN"/>
              <a:t>ID </a:t>
            </a:r>
            <a:r>
              <a:rPr lang="zh-CN" altLang="en-US"/>
              <a:t>并上传至对象存储服务。文件的任何修改操作都将生成新的数据块，原有块保持不变，所以不用担心数据缓存的一致性问题，因为一旦文件被修改过了，</a:t>
            </a:r>
            <a:r>
              <a:rPr lang="en-US" altLang="zh-CN"/>
              <a:t>JuiceFS </a:t>
            </a:r>
            <a:r>
              <a:rPr lang="zh-CN" altLang="en-US"/>
              <a:t>会从对象存储读取新的数据块。而老的失效数据块，也会随着</a:t>
            </a:r>
            <a:r>
              <a:rPr lang="en-US" altLang="zh-CN"/>
              <a:t>[</a:t>
            </a:r>
            <a:r>
              <a:rPr lang="zh-CN" altLang="en-US"/>
              <a:t>回收站</a:t>
            </a:r>
            <a:r>
              <a:rPr lang="en-US" altLang="zh-CN"/>
              <a:t>](https://juicefs.com/docs/zh/community/security/trash)</a:t>
            </a:r>
            <a:r>
              <a:rPr lang="zh-CN" altLang="en-US"/>
              <a:t>或碎片合并机制被删除，避免对象存储泄露。</a:t>
            </a:r>
            <a:endParaRPr lang="zh-CN" altLang="en-US"/>
          </a:p>
          <a:p>
            <a:r>
              <a:rPr lang="en-US" altLang="zh-CN"/>
              <a:t>[</a:t>
            </a:r>
            <a:r>
              <a:rPr lang="zh-CN" altLang="en-US"/>
              <a:t>本地数据缓存</a:t>
            </a:r>
            <a:r>
              <a:rPr lang="en-US" altLang="zh-CN"/>
              <a:t>]</a:t>
            </a:r>
            <a:r>
              <a:rPr lang="zh-CN" altLang="en-US"/>
              <a:t>也是以对象存储的数据块做为最小单元。一旦文件数据被下载到缓存盘，一致性就和缓存盘可靠性相关，如果磁盘数据发生了篡改，客户端也会读取到错误的数据。</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cute animals</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点击上端的</a:t>
            </a:r>
            <a:r>
              <a:rPr lang="en-US" altLang="zh-CN"/>
              <a:t>space2.jpg</a:t>
            </a:r>
            <a:r>
              <a:rPr lang="zh-CN" altLang="en-US"/>
              <a:t>，然后点击</a:t>
            </a:r>
            <a:r>
              <a:rPr lang="en-US" altLang="zh-CN"/>
              <a:t>similar</a:t>
            </a:r>
            <a:r>
              <a:rPr lang="zh-CN" altLang="en-US"/>
              <a:t>，搜索到的以下文件是和</a:t>
            </a:r>
            <a:r>
              <a:rPr lang="en-US" altLang="zh-CN"/>
              <a:t>space2.jpg</a:t>
            </a:r>
            <a:r>
              <a:rPr lang="zh-CN" altLang="en-US"/>
              <a:t>最相似的文件</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我们项目主要做的内容就是以上几个方面，在整个大作业过程中有几点体会。
</a:t>
            </a:r>
            <a:r>
              <a:rPr lang="en-US" altLang="zh-CN" dirty="0"/>
              <a:t>1.</a:t>
            </a:r>
            <a:r>
              <a:rPr lang="zh-CN" altLang="en-US" dirty="0"/>
              <a:t>在往年项目上做优化并不简单，首先需要读明白每个代码以及他们之间的调用关系，然后需要改进架构，重新代码，以获得一个清晰的架构，来在这个基础上做优化。</a:t>
            </a:r>
            <a:r>
              <a:rPr lang="en-US" altLang="zh-CN" dirty="0"/>
              <a:t>2.</a:t>
            </a:r>
            <a:r>
              <a:rPr lang="zh-CN" altLang="en-US" dirty="0"/>
              <a:t>一致性对于分布式系统非常重要，而做这样的优化也让系统的稳定性、可用性大大提升。</a:t>
            </a:r>
            <a:r>
              <a:rPr lang="en-US" altLang="zh-CN" dirty="0"/>
              <a:t>3.</a:t>
            </a:r>
            <a:r>
              <a:rPr lang="zh-CN" altLang="en-US" dirty="0"/>
              <a:t>小组成员之间的配合非常重要，比如这个项目需要有人写</a:t>
            </a:r>
            <a:r>
              <a:rPr lang="en-US" altLang="zh-CN" dirty="0"/>
              <a:t>python</a:t>
            </a:r>
            <a:r>
              <a:rPr lang="zh-CN" altLang="en-US" dirty="0"/>
              <a:t>，有人做前端，有人搞部署等等，是我们每个人的共同努力才做到最终的结果。</a:t>
            </a:r>
            <a:endParaRPr lang="zh-CN" altLang="en-US" dirty="0"/>
          </a:p>
        </p:txBody>
      </p:sp>
      <p:sp>
        <p:nvSpPr>
          <p:cNvPr id="4" name="灯片编号占位符 3"/>
          <p:cNvSpPr>
            <a:spLocks noGrp="1"/>
          </p:cNvSpPr>
          <p:nvPr>
            <p:ph type="sldNum" sz="quarter" idx="10"/>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effectLst/>
                <a:latin typeface="Calibri" panose="020F0502020204030204" pitchFamily="34" charset="0"/>
                <a:ea typeface="宋体" pitchFamily="2" charset="-122"/>
                <a:cs typeface="Times New Roman" panose="02020603050405020304" pitchFamily="18" charset="0"/>
              </a:rPr>
              <a:t>这里是</a:t>
            </a:r>
            <a:r>
              <a:rPr lang="zh-CN" altLang="zh-CN" sz="1800" kern="100" dirty="0">
                <a:effectLst/>
                <a:latin typeface="Calibri" panose="020F0502020204030204" pitchFamily="34" charset="0"/>
                <a:ea typeface="宋体" pitchFamily="2" charset="-122"/>
                <a:cs typeface="Times New Roman" panose="02020603050405020304" pitchFamily="18" charset="0"/>
              </a:rPr>
              <a:t>目录，我们将从数据一致性及系统架构，图数据库以及可视化优化和</a:t>
            </a:r>
            <a:r>
              <a:rPr lang="en-US" altLang="zh-CN" sz="1800" kern="100" dirty="0">
                <a:effectLst/>
                <a:latin typeface="Calibri" panose="020F0502020204030204" pitchFamily="34" charset="0"/>
                <a:ea typeface="宋体" pitchFamily="2" charset="-122"/>
                <a:cs typeface="Times New Roman" panose="02020603050405020304" pitchFamily="18" charset="0"/>
              </a:rPr>
              <a:t>ray</a:t>
            </a:r>
            <a:r>
              <a:rPr lang="zh-CN" altLang="zh-CN" sz="1800" kern="100" dirty="0">
                <a:effectLst/>
                <a:latin typeface="Calibri" panose="020F0502020204030204" pitchFamily="34" charset="0"/>
                <a:ea typeface="宋体" pitchFamily="2" charset="-122"/>
                <a:cs typeface="Times New Roman" panose="02020603050405020304" pitchFamily="18" charset="0"/>
              </a:rPr>
              <a:t>打标算法三个方面来讲。</a:t>
            </a:r>
            <a:endParaRPr lang="zh-CN" altLang="en-US" dirty="0"/>
          </a:p>
        </p:txBody>
      </p:sp>
      <p:sp>
        <p:nvSpPr>
          <p:cNvPr id="4" name="灯片编号占位符 3"/>
          <p:cNvSpPr>
            <a:spLocks noGrp="1"/>
          </p:cNvSpPr>
          <p:nvPr>
            <p:ph type="sldNum" sz="quarter" idx="10"/>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Calibri" panose="020F0502020204030204" pitchFamily="34" charset="0"/>
                <a:ea typeface="宋体" pitchFamily="2" charset="-122"/>
                <a:cs typeface="Times New Roman" panose="02020603050405020304" pitchFamily="18" charset="0"/>
              </a:rPr>
              <a:t>首先我先简单介绍一下过去几年和整个项目有关的项目的发展，往年项目的主要内容如图所示，例如</a:t>
            </a:r>
            <a:r>
              <a:rPr lang="en-US" altLang="zh-CN" sz="1800" kern="100" dirty="0">
                <a:effectLst/>
                <a:latin typeface="Calibri" panose="020F0502020204030204" pitchFamily="34" charset="0"/>
                <a:ea typeface="宋体" pitchFamily="2" charset="-122"/>
                <a:cs typeface="Times New Roman" panose="02020603050405020304" pitchFamily="18" charset="0"/>
              </a:rPr>
              <a:t>2022</a:t>
            </a:r>
            <a:r>
              <a:rPr lang="zh-CN" altLang="zh-CN" sz="1800" kern="100" dirty="0">
                <a:effectLst/>
                <a:latin typeface="Calibri" panose="020F0502020204030204" pitchFamily="34" charset="0"/>
                <a:ea typeface="宋体" pitchFamily="2" charset="-122"/>
                <a:cs typeface="Times New Roman" panose="02020603050405020304" pitchFamily="18" charset="0"/>
              </a:rPr>
              <a:t>年</a:t>
            </a:r>
            <a:r>
              <a:rPr lang="en-US" altLang="zh-CN" sz="1800" kern="100" dirty="0">
                <a:effectLst/>
                <a:latin typeface="Calibri" panose="020F0502020204030204" pitchFamily="34" charset="0"/>
                <a:ea typeface="宋体" pitchFamily="2" charset="-122"/>
                <a:cs typeface="Times New Roman" panose="02020603050405020304" pitchFamily="18" charset="0"/>
              </a:rPr>
              <a:t>TOBEDONE</a:t>
            </a:r>
            <a:r>
              <a:rPr lang="zh-CN" altLang="zh-CN" sz="1800" kern="100" dirty="0">
                <a:effectLst/>
                <a:latin typeface="Calibri" panose="020F0502020204030204" pitchFamily="34" charset="0"/>
                <a:ea typeface="宋体" pitchFamily="2" charset="-122"/>
                <a:cs typeface="Times New Roman" panose="02020603050405020304" pitchFamily="18" charset="0"/>
              </a:rPr>
              <a:t>实现了分布式存储，网页端执行操作，另外部署了监控，</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algn="just"/>
            <a:r>
              <a:rPr lang="zh-CN" altLang="en-US" sz="1800" kern="100" dirty="0">
                <a:effectLst/>
                <a:latin typeface="Calibri" panose="020F0502020204030204" pitchFamily="34" charset="0"/>
                <a:ea typeface="宋体" pitchFamily="2" charset="-122"/>
                <a:cs typeface="Times New Roman" panose="02020603050405020304" pitchFamily="18" charset="0"/>
              </a:rPr>
              <a:t>而</a:t>
            </a:r>
            <a:r>
              <a:rPr lang="en-US" altLang="zh-CN" sz="1800" kern="100" dirty="0">
                <a:effectLst/>
                <a:latin typeface="Calibri" panose="020F0502020204030204" pitchFamily="34" charset="0"/>
                <a:ea typeface="宋体" pitchFamily="2" charset="-122"/>
                <a:cs typeface="Times New Roman" panose="02020603050405020304" pitchFamily="18" charset="0"/>
              </a:rPr>
              <a:t>glowfs</a:t>
            </a:r>
            <a:r>
              <a:rPr lang="zh-CN" altLang="en-US" sz="1800" kern="100" dirty="0">
                <a:effectLst/>
                <a:latin typeface="Calibri" panose="020F0502020204030204" pitchFamily="34" charset="0"/>
                <a:ea typeface="宋体" pitchFamily="2" charset="-122"/>
                <a:cs typeface="Times New Roman" panose="02020603050405020304" pitchFamily="18" charset="0"/>
              </a:rPr>
              <a:t>主要在数据一致性和前端和可视化，</a:t>
            </a:r>
            <a:r>
              <a:rPr lang="en-US" altLang="zh-CN" sz="1800" kern="100" dirty="0">
                <a:effectLst/>
                <a:latin typeface="Calibri" panose="020F0502020204030204" pitchFamily="34" charset="0"/>
                <a:ea typeface="宋体" pitchFamily="2" charset="-122"/>
                <a:cs typeface="Times New Roman" panose="02020603050405020304" pitchFamily="18" charset="0"/>
              </a:rPr>
              <a:t>ray</a:t>
            </a:r>
            <a:r>
              <a:rPr lang="zh-CN" altLang="en-US" sz="1800" kern="100" dirty="0">
                <a:effectLst/>
                <a:latin typeface="Calibri" panose="020F0502020204030204" pitchFamily="34" charset="0"/>
                <a:ea typeface="宋体" pitchFamily="2" charset="-122"/>
                <a:cs typeface="Times New Roman" panose="02020603050405020304" pitchFamily="18" charset="0"/>
              </a:rPr>
              <a:t>打标算法等方面做出了作出优化，而我们组则是在</a:t>
            </a:r>
            <a:r>
              <a:rPr lang="en-US" altLang="zh-CN" sz="1800" kern="100" dirty="0">
                <a:effectLst/>
                <a:latin typeface="Calibri" panose="020F0502020204030204" pitchFamily="34" charset="0"/>
                <a:ea typeface="宋体" pitchFamily="2" charset="-122"/>
                <a:cs typeface="Times New Roman" panose="02020603050405020304" pitchFamily="18" charset="0"/>
              </a:rPr>
              <a:t>glowfs</a:t>
            </a:r>
            <a:r>
              <a:rPr lang="zh-CN" altLang="en-US" sz="1800" kern="100" dirty="0">
                <a:effectLst/>
                <a:latin typeface="Calibri" panose="020F0502020204030204" pitchFamily="34" charset="0"/>
                <a:ea typeface="宋体" pitchFamily="2" charset="-122"/>
                <a:cs typeface="Times New Roman" panose="02020603050405020304" pitchFamily="18" charset="0"/>
              </a:rPr>
              <a:t>的基础上加入了多模态大模型，反向代理，</a:t>
            </a:r>
            <a:r>
              <a:rPr lang="en-US" altLang="zh-CN" sz="1800" kern="100" dirty="0">
                <a:effectLst/>
                <a:latin typeface="Calibri" panose="020F0502020204030204" pitchFamily="34" charset="0"/>
                <a:ea typeface="宋体" pitchFamily="2" charset="-122"/>
                <a:cs typeface="Times New Roman" panose="02020603050405020304" pitchFamily="18" charset="0"/>
              </a:rPr>
              <a:t>juicefs</a:t>
            </a:r>
            <a:r>
              <a:rPr lang="zh-CN" altLang="en-US" sz="1800" kern="100" dirty="0">
                <a:effectLst/>
                <a:latin typeface="Calibri" panose="020F0502020204030204" pitchFamily="34" charset="0"/>
                <a:ea typeface="宋体" pitchFamily="2" charset="-122"/>
                <a:cs typeface="Times New Roman" panose="02020603050405020304" pitchFamily="18" charset="0"/>
              </a:rPr>
              <a:t>以及向量化存储和检索等方面作出了优化</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Calibri" panose="020F0502020204030204" pitchFamily="34" charset="0"/>
                <a:ea typeface="宋体" pitchFamily="2" charset="-122"/>
                <a:cs typeface="Times New Roman" panose="02020603050405020304" pitchFamily="18" charset="0"/>
              </a:rPr>
              <a:t>首先我们将介绍系统架构和一致性的实现</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200" kern="100" dirty="0">
                <a:effectLst/>
                <a:latin typeface="Calibri" panose="020F0502020204030204" pitchFamily="34" charset="0"/>
                <a:ea typeface="宋体" pitchFamily="2" charset="-122"/>
                <a:cs typeface="Times New Roman" panose="02020603050405020304" pitchFamily="18" charset="0"/>
              </a:rPr>
              <a:t>这是</a:t>
            </a:r>
            <a:r>
              <a:rPr lang="en-US" altLang="zh-CN" sz="1200" kern="100" dirty="0">
                <a:effectLst/>
                <a:latin typeface="Calibri" panose="020F0502020204030204" pitchFamily="34" charset="0"/>
                <a:ea typeface="宋体" pitchFamily="2" charset="-122"/>
                <a:cs typeface="Times New Roman" panose="02020603050405020304" pitchFamily="18" charset="0"/>
              </a:rPr>
              <a:t>GLOWFS</a:t>
            </a:r>
            <a:r>
              <a:rPr lang="zh-CN" altLang="zh-CN" sz="1200" kern="100" dirty="0">
                <a:effectLst/>
                <a:latin typeface="Calibri" panose="020F0502020204030204" pitchFamily="34" charset="0"/>
                <a:ea typeface="宋体" pitchFamily="2" charset="-122"/>
                <a:cs typeface="Times New Roman" panose="02020603050405020304" pitchFamily="18" charset="0"/>
              </a:rPr>
              <a:t>的架构：</a:t>
            </a:r>
            <a:endParaRPr lang="zh-CN" altLang="zh-CN" sz="1200" kern="100" dirty="0">
              <a:effectLst/>
              <a:latin typeface="Calibri" panose="020F0502020204030204" pitchFamily="34" charset="0"/>
              <a:ea typeface="宋体"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第二部分是图文件系统可视化功能的优化以及我们在图数据库上做的一些探索。</a:t>
            </a:r>
            <a:endParaRPr lang="zh-CN" altLang="en-US" dirty="0"/>
          </a:p>
        </p:txBody>
      </p:sp>
      <p:sp>
        <p:nvSpPr>
          <p:cNvPr id="4" name="灯片编号占位符 3"/>
          <p:cNvSpPr>
            <a:spLocks noGrp="1"/>
          </p:cNvSpPr>
          <p:nvPr>
            <p:ph type="sldNum" sz="quarter" idx="10"/>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endParaRPr lang="zh-CN" altLang="zh-CN" sz="1800" kern="100" dirty="0">
              <a:effectLst/>
              <a:latin typeface="Calibri" panose="020F0502020204030204" pitchFamily="34" charset="0"/>
              <a:ea typeface="宋体"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Calibri" panose="020F0502020204030204" pitchFamily="34" charset="0"/>
                <a:ea typeface="宋体" pitchFamily="2" charset="-122"/>
                <a:cs typeface="Times New Roman" panose="02020603050405020304" pitchFamily="18" charset="0"/>
              </a:rPr>
              <a:t>接下来，我举一个上传文件时候实现系统一致性的例子：</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marL="0" algn="l" defTabSz="914400" rtl="0" eaLnBrk="1" latinLnBrk="0" hangingPunct="1"/>
            <a:endParaRPr lang="en-US" altLang="zh-CN"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①客户端向</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服务器请求网页并进行操作</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②</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服务器将操作信息和文件内容解析后发送给中央服务器</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中央服务器的中央控制模块控制操作的顺序以确保一致性：</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③首先调用纠删码模块向存储节点发送操作信息和文件内容</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④存储节点接收到文件后先存入缓冲区，并不直接存入，并且向中央节点发送存入缓冲区成功的消息</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中央服务器根据返回成功消息的存储节点的个数判断是否有足够的节点保证可以进行纠删码存储，若可以则进行下一步，若否则终止操作</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⑤中央服务器接收到消息后调用</a:t>
            </a:r>
            <a:r>
              <a:rPr lang="en-US" altLang="zh-CN" sz="1200" kern="1200" dirty="0">
                <a:solidFill>
                  <a:schemeClr val="tx1"/>
                </a:solidFill>
                <a:latin typeface="+mn-lt"/>
                <a:ea typeface="+mn-ea"/>
                <a:cs typeface="+mn-cs"/>
              </a:rPr>
              <a:t>ray</a:t>
            </a:r>
            <a:r>
              <a:rPr lang="zh-CN" altLang="en-US" sz="1200" kern="1200" dirty="0">
                <a:solidFill>
                  <a:schemeClr val="tx1"/>
                </a:solidFill>
                <a:latin typeface="+mn-lt"/>
                <a:ea typeface="+mn-ea"/>
                <a:cs typeface="+mn-cs"/>
              </a:rPr>
              <a:t>模块向</a:t>
            </a:r>
            <a:r>
              <a:rPr lang="en-US" altLang="zh-CN" sz="1200" kern="1200" dirty="0">
                <a:solidFill>
                  <a:schemeClr val="tx1"/>
                </a:solidFill>
                <a:latin typeface="+mn-lt"/>
                <a:ea typeface="+mn-ea"/>
                <a:cs typeface="+mn-cs"/>
              </a:rPr>
              <a:t>ray</a:t>
            </a:r>
            <a:r>
              <a:rPr lang="zh-CN" altLang="en-US" sz="1200" kern="1200" dirty="0">
                <a:solidFill>
                  <a:schemeClr val="tx1"/>
                </a:solidFill>
                <a:latin typeface="+mn-lt"/>
                <a:ea typeface="+mn-ea"/>
                <a:cs typeface="+mn-cs"/>
              </a:rPr>
              <a:t>集群发送计算指令，进行对文件的打标</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⑥</a:t>
            </a:r>
            <a:r>
              <a:rPr lang="en-US" altLang="zh-CN" sz="1200" kern="1200" dirty="0">
                <a:solidFill>
                  <a:schemeClr val="tx1"/>
                </a:solidFill>
                <a:latin typeface="+mn-lt"/>
                <a:ea typeface="+mn-ea"/>
                <a:cs typeface="+mn-cs"/>
              </a:rPr>
              <a:t>ray</a:t>
            </a:r>
            <a:r>
              <a:rPr lang="zh-CN" altLang="en-US" sz="1200" kern="1200" dirty="0">
                <a:solidFill>
                  <a:schemeClr val="tx1"/>
                </a:solidFill>
                <a:latin typeface="+mn-lt"/>
                <a:ea typeface="+mn-ea"/>
                <a:cs typeface="+mn-cs"/>
              </a:rPr>
              <a:t>集群将打标结果发送给中央服务器</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⑦中央服务器将文件名和标签发送给</a:t>
            </a:r>
            <a:r>
              <a:rPr lang="en-US" altLang="zh-CN" sz="1200" kern="1200" dirty="0">
                <a:solidFill>
                  <a:schemeClr val="tx1"/>
                </a:solidFill>
                <a:latin typeface="+mn-lt"/>
                <a:ea typeface="+mn-ea"/>
                <a:cs typeface="+mn-cs"/>
              </a:rPr>
              <a:t>neo4j</a:t>
            </a:r>
            <a:endParaRPr lang="en-US" altLang="zh-CN" sz="1200" kern="1200" dirty="0">
              <a:solidFill>
                <a:schemeClr val="tx1"/>
              </a:solidFill>
              <a:latin typeface="+mn-lt"/>
              <a:ea typeface="+mn-ea"/>
              <a:cs typeface="+mn-cs"/>
            </a:endParaRPr>
          </a:p>
          <a:p>
            <a:pPr marL="0" algn="l" defTabSz="914400" rtl="0" eaLnBrk="1" latinLnBrk="0" hangingPunct="1"/>
            <a:endParaRPr lang="en-US" altLang="zh-CN" sz="1200" kern="1200" dirty="0">
              <a:solidFill>
                <a:schemeClr val="tx1"/>
              </a:solidFill>
              <a:latin typeface="+mn-lt"/>
              <a:ea typeface="+mn-ea"/>
              <a:cs typeface="+mn-cs"/>
            </a:endParaRPr>
          </a:p>
          <a:p>
            <a:pPr marL="0" algn="l" defTabSz="914400" rtl="0" eaLnBrk="1" latinLnBrk="0" hangingPunct="1"/>
            <a:r>
              <a:rPr lang="en-US" altLang="zh-CN" sz="1200" kern="1200" dirty="0">
                <a:solidFill>
                  <a:schemeClr val="tx1"/>
                </a:solidFill>
                <a:latin typeface="+mn-lt"/>
                <a:ea typeface="+mn-ea"/>
                <a:cs typeface="+mn-cs"/>
              </a:rPr>
              <a:t>⑧neo4j</a:t>
            </a:r>
            <a:r>
              <a:rPr lang="zh-CN" altLang="en-US" sz="1200" kern="1200" dirty="0">
                <a:solidFill>
                  <a:schemeClr val="tx1"/>
                </a:solidFill>
                <a:latin typeface="+mn-lt"/>
                <a:ea typeface="+mn-ea"/>
                <a:cs typeface="+mn-cs"/>
              </a:rPr>
              <a:t>接收到后也存入缓冲区而不是直接增加节点，并且向中央服务器返回存入缓冲区成功的消息</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如果步骤⑤⑥⑦⑧失败，则不将存储节点缓冲区的数据正式存入</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⑨⑩中央模块接收到信息后和存储节点握手确保存储节点的网络连接正常</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zh-CN" altLang="en-US" sz="1200" kern="1200" dirty="0">
                <a:solidFill>
                  <a:schemeClr val="tx1"/>
                </a:solidFill>
                <a:latin typeface="+mn-lt"/>
                <a:ea typeface="+mn-ea"/>
                <a:cs typeface="+mn-cs"/>
              </a:rPr>
              <a:t>如果步骤⑨⑩失败则不将存储节点缓冲区和</a:t>
            </a:r>
            <a:r>
              <a:rPr lang="en-US" altLang="zh-CN" sz="1200" kern="1200" dirty="0">
                <a:solidFill>
                  <a:schemeClr val="tx1"/>
                </a:solidFill>
                <a:latin typeface="+mn-lt"/>
                <a:ea typeface="+mn-ea"/>
                <a:cs typeface="+mn-cs"/>
              </a:rPr>
              <a:t>neo4j</a:t>
            </a:r>
            <a:r>
              <a:rPr lang="zh-CN" altLang="en-US" sz="1200" kern="1200" dirty="0">
                <a:solidFill>
                  <a:schemeClr val="tx1"/>
                </a:solidFill>
                <a:latin typeface="+mn-lt"/>
                <a:ea typeface="+mn-ea"/>
                <a:cs typeface="+mn-cs"/>
              </a:rPr>
              <a:t>缓冲区的数据正式存入</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en-US" altLang="zh-CN" sz="1200" kern="1200" dirty="0">
                <a:solidFill>
                  <a:schemeClr val="tx1"/>
                </a:solidFill>
                <a:latin typeface="+mn-lt"/>
                <a:ea typeface="+mn-ea"/>
                <a:cs typeface="+mn-cs"/>
              </a:rPr>
              <a:t>11 </a:t>
            </a:r>
            <a:r>
              <a:rPr lang="zh-CN" altLang="en-US" sz="1200" kern="1200" dirty="0">
                <a:solidFill>
                  <a:schemeClr val="tx1"/>
                </a:solidFill>
                <a:latin typeface="+mn-lt"/>
                <a:ea typeface="+mn-ea"/>
                <a:cs typeface="+mn-cs"/>
              </a:rPr>
              <a:t>中央服务器向存储集群发送</a:t>
            </a:r>
            <a:r>
              <a:rPr lang="en-US" altLang="zh-CN" sz="1200" kern="1200" dirty="0">
                <a:solidFill>
                  <a:schemeClr val="tx1"/>
                </a:solidFill>
                <a:latin typeface="+mn-lt"/>
                <a:ea typeface="+mn-ea"/>
                <a:cs typeface="+mn-cs"/>
              </a:rPr>
              <a:t>commit</a:t>
            </a:r>
            <a:r>
              <a:rPr lang="zh-CN" altLang="en-US" sz="1200" kern="1200" dirty="0">
                <a:solidFill>
                  <a:schemeClr val="tx1"/>
                </a:solidFill>
                <a:latin typeface="+mn-lt"/>
                <a:ea typeface="+mn-ea"/>
                <a:cs typeface="+mn-cs"/>
              </a:rPr>
              <a:t>信息使存储节点将缓冲区中的数据存储。中央服务器向</a:t>
            </a:r>
            <a:r>
              <a:rPr lang="en-US" altLang="zh-CN" sz="1200" kern="1200" dirty="0">
                <a:solidFill>
                  <a:schemeClr val="tx1"/>
                </a:solidFill>
                <a:latin typeface="+mn-lt"/>
                <a:ea typeface="+mn-ea"/>
                <a:cs typeface="+mn-cs"/>
              </a:rPr>
              <a:t>neo4j</a:t>
            </a:r>
            <a:r>
              <a:rPr lang="zh-CN" altLang="en-US" sz="1200" kern="1200" dirty="0">
                <a:solidFill>
                  <a:schemeClr val="tx1"/>
                </a:solidFill>
                <a:latin typeface="+mn-lt"/>
                <a:ea typeface="+mn-ea"/>
                <a:cs typeface="+mn-cs"/>
              </a:rPr>
              <a:t>发送命令使</a:t>
            </a:r>
            <a:r>
              <a:rPr lang="en-US" altLang="zh-CN" sz="1200" kern="1200" dirty="0">
                <a:solidFill>
                  <a:schemeClr val="tx1"/>
                </a:solidFill>
                <a:latin typeface="+mn-lt"/>
                <a:ea typeface="+mn-ea"/>
                <a:cs typeface="+mn-cs"/>
              </a:rPr>
              <a:t>neo4j</a:t>
            </a:r>
            <a:r>
              <a:rPr lang="zh-CN" altLang="en-US" sz="1200" kern="1200" dirty="0">
                <a:solidFill>
                  <a:schemeClr val="tx1"/>
                </a:solidFill>
                <a:latin typeface="+mn-lt"/>
                <a:ea typeface="+mn-ea"/>
                <a:cs typeface="+mn-cs"/>
              </a:rPr>
              <a:t>将缓冲区中的文件名和标签加入节点。</a:t>
            </a:r>
            <a:endParaRPr lang="zh-CN" altLang="en-US" sz="1200" kern="1200" dirty="0">
              <a:solidFill>
                <a:schemeClr val="tx1"/>
              </a:solidFill>
              <a:latin typeface="+mn-lt"/>
              <a:ea typeface="+mn-ea"/>
              <a:cs typeface="+mn-cs"/>
            </a:endParaRPr>
          </a:p>
          <a:p>
            <a:pPr marL="0" algn="l" defTabSz="914400" rtl="0" eaLnBrk="1" latinLnBrk="0" hangingPunct="1"/>
            <a:endParaRPr lang="zh-CN" altLang="en-US" sz="1200" kern="1200" dirty="0">
              <a:solidFill>
                <a:schemeClr val="tx1"/>
              </a:solidFill>
              <a:latin typeface="+mn-lt"/>
              <a:ea typeface="+mn-ea"/>
              <a:cs typeface="+mn-cs"/>
            </a:endParaRPr>
          </a:p>
          <a:p>
            <a:pPr marL="0" algn="l" defTabSz="914400" rtl="0" eaLnBrk="1" latinLnBrk="0" hangingPunct="1"/>
            <a:r>
              <a:rPr lang="en-US" altLang="zh-CN" sz="1200" kern="1200" dirty="0">
                <a:solidFill>
                  <a:schemeClr val="tx1"/>
                </a:solidFill>
                <a:latin typeface="+mn-lt"/>
                <a:ea typeface="+mn-ea"/>
                <a:cs typeface="+mn-cs"/>
              </a:rPr>
              <a:t>12 </a:t>
            </a:r>
            <a:r>
              <a:rPr lang="zh-CN" altLang="en-US" sz="1200" kern="1200" dirty="0">
                <a:solidFill>
                  <a:schemeClr val="tx1"/>
                </a:solidFill>
                <a:latin typeface="+mn-lt"/>
                <a:ea typeface="+mn-ea"/>
                <a:cs typeface="+mn-cs"/>
              </a:rPr>
              <a:t>以上操作全部成功后向</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服务器发送成功消息，</a:t>
            </a:r>
            <a:r>
              <a:rPr lang="en-US" altLang="zh-CN" sz="1200" kern="1200" dirty="0">
                <a:solidFill>
                  <a:schemeClr val="tx1"/>
                </a:solidFill>
                <a:latin typeface="+mn-lt"/>
                <a:ea typeface="+mn-ea"/>
                <a:cs typeface="+mn-cs"/>
              </a:rPr>
              <a:t>web</a:t>
            </a:r>
            <a:r>
              <a:rPr lang="zh-CN" altLang="en-US" sz="1200" kern="1200" dirty="0">
                <a:solidFill>
                  <a:schemeClr val="tx1"/>
                </a:solidFill>
                <a:latin typeface="+mn-lt"/>
                <a:ea typeface="+mn-ea"/>
                <a:cs typeface="+mn-cs"/>
              </a:rPr>
              <a:t>服务器更改网络结构</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3A85128-04DA-43CB-AFD0-CCE20C3C9BA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A85128-04DA-43CB-AFD0-CCE20C3C9BA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81FF8DB-7B75-4A6E-8887-713C180A60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852A8F-EAD6-4492-BCE2-3ED08C27FED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81FF8DB-7B75-4A6E-8887-713C180A60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852A8F-EAD6-4492-BCE2-3ED08C27FED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BDFC24F-E8B2-4C31-8401-8A9298AAED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895F3A-BD23-4C79-8F4C-8E78D560CC7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50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BDFC24F-E8B2-4C31-8401-8A9298AAED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895F3A-BD23-4C79-8F4C-8E78D560CC7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50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BDFC24F-E8B2-4C31-8401-8A9298AAED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895F3A-BD23-4C79-8F4C-8E78D560CC7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50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BDFC24F-E8B2-4C31-8401-8A9298AAED8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895F3A-BD23-4C79-8F4C-8E78D560CC7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50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BDFC24F-E8B2-4C31-8401-8A9298AAED8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C895F3A-BD23-4C79-8F4C-8E78D560CC7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50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BDFC24F-E8B2-4C31-8401-8A9298AAED8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C895F3A-BD23-4C79-8F4C-8E78D560CC7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50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DFC24F-E8B2-4C31-8401-8A9298AAED8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C895F3A-BD23-4C79-8F4C-8E78D560CC7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50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DFC24F-E8B2-4C31-8401-8A9298AAED8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895F3A-BD23-4C79-8F4C-8E78D560CC7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5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81FF8DB-7B75-4A6E-8887-713C180A60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852A8F-EAD6-4492-BCE2-3ED08C27FED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DFC24F-E8B2-4C31-8401-8A9298AAED8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895F3A-BD23-4C79-8F4C-8E78D560CC7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50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BDFC24F-E8B2-4C31-8401-8A9298AAED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895F3A-BD23-4C79-8F4C-8E78D560CC7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50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BDFC24F-E8B2-4C31-8401-8A9298AAED8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895F3A-BD23-4C79-8F4C-8E78D560CC7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500">
        <p:fade/>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竖排标题与文本">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rot="16200000">
            <a:off x="2667000" y="-2667000"/>
            <a:ext cx="6858000" cy="1219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81FF8DB-7B75-4A6E-8887-713C180A60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852A8F-EAD6-4492-BCE2-3ED08C27FED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81FF8DB-7B75-4A6E-8887-713C180A60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852A8F-EAD6-4492-BCE2-3ED08C27FED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81FF8DB-7B75-4A6E-8887-713C180A605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852A8F-EAD6-4492-BCE2-3ED08C27FED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81FF8DB-7B75-4A6E-8887-713C180A605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852A8F-EAD6-4492-BCE2-3ED08C27FED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81FF8DB-7B75-4A6E-8887-713C180A60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852A8F-EAD6-4492-BCE2-3ED08C27FED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81FF8DB-7B75-4A6E-8887-713C180A60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852A8F-EAD6-4492-BCE2-3ED08C27FED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1FF8DB-7B75-4A6E-8887-713C180A605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852A8F-EAD6-4492-BCE2-3ED08C27FED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C24F-E8B2-4C31-8401-8A9298AAED8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95F3A-BD23-4C79-8F4C-8E78D560CC7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mc:Choice xmlns:p14="http://schemas.microsoft.com/office/powerpoint/2010/main" Requires="p14">
      <p:transition p14:dur="1500">
        <p:fade/>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1.xml"/><Relationship Id="rId4" Type="http://schemas.openxmlformats.org/officeDocument/2006/relationships/tags" Target="../tags/tag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3.xml"/><Relationship Id="rId2" Type="http://schemas.openxmlformats.org/officeDocument/2006/relationships/image" Target="../media/image10.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9" Type="http://schemas.openxmlformats.org/officeDocument/2006/relationships/notesSlide" Target="../notesSlides/notesSlide10.xml"/><Relationship Id="rId18" Type="http://schemas.openxmlformats.org/officeDocument/2006/relationships/slideLayout" Target="../slideLayouts/slideLayout11.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image" Target="../media/image4.png"/><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6.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1.xml"/><Relationship Id="rId2" Type="http://schemas.openxmlformats.org/officeDocument/2006/relationships/image" Target="../media/image6.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5" Type="http://schemas.openxmlformats.org/officeDocument/2006/relationships/slideLayout" Target="../slideLayouts/slideLayout1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1.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7.png"/><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1.xml"/><Relationship Id="rId6" Type="http://schemas.openxmlformats.org/officeDocument/2006/relationships/image" Target="../media/image4.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1.xml"/><Relationship Id="rId2" Type="http://schemas.openxmlformats.org/officeDocument/2006/relationships/image" Target="../media/image7.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8.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9.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43" name="图片 42" descr="C:\Users\xin\Desktop\微信图片_20201013160825.jpg微信图片_20201013160825"/>
          <p:cNvPicPr>
            <a:picLocks noChangeAspect="1"/>
          </p:cNvPicPr>
          <p:nvPr/>
        </p:nvPicPr>
        <p:blipFill rotWithShape="1">
          <a:blip r:embed="rId1"/>
          <a:srcRect/>
          <a:stretch>
            <a:fillRect/>
          </a:stretch>
        </p:blipFill>
        <p:spPr>
          <a:xfrm>
            <a:off x="4927600" y="0"/>
            <a:ext cx="10091420" cy="6868160"/>
          </a:xfrm>
          <a:prstGeom prst="trapezoid">
            <a:avLst>
              <a:gd name="adj" fmla="val 59635"/>
            </a:avLst>
          </a:prstGeom>
        </p:spPr>
      </p:pic>
      <p:sp>
        <p:nvSpPr>
          <p:cNvPr id="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048803" y="2196202"/>
            <a:ext cx="5286113" cy="706755"/>
          </a:xfrm>
          <a:prstGeom prst="rect">
            <a:avLst/>
          </a:prstGeom>
          <a:noFill/>
        </p:spPr>
        <p:txBody>
          <a:bodyPr wrap="square" rtlCol="0">
            <a:noAutofit/>
          </a:bodyPr>
          <a:lstStyle/>
          <a:p>
            <a:r>
              <a:rPr lang="zh-CN" altLang="en-US" sz="2400" dirty="0">
                <a:solidFill>
                  <a:schemeClr val="bg2">
                    <a:lumMod val="25000"/>
                  </a:schemeClr>
                </a:solidFill>
              </a:rPr>
              <a:t>基于</a:t>
            </a:r>
            <a:r>
              <a:rPr lang="en-US" altLang="zh-CN" sz="2400" dirty="0">
                <a:solidFill>
                  <a:schemeClr val="bg2">
                    <a:lumMod val="25000"/>
                  </a:schemeClr>
                </a:solidFill>
              </a:rPr>
              <a:t>Nginx</a:t>
            </a:r>
            <a:r>
              <a:rPr lang="zh-CN" altLang="en-US" sz="2400" dirty="0">
                <a:solidFill>
                  <a:schemeClr val="bg2">
                    <a:lumMod val="25000"/>
                  </a:schemeClr>
                </a:solidFill>
              </a:rPr>
              <a:t>和大模型的图文件系统优化</a:t>
            </a:r>
            <a:endParaRPr sz="2400"/>
          </a:p>
        </p:txBody>
      </p:sp>
      <p:sp>
        <p:nvSpPr>
          <p:cNvPr id="1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601175" y="576209"/>
            <a:ext cx="3828528" cy="922020"/>
          </a:xfrm>
          <a:prstGeom prst="rect">
            <a:avLst/>
          </a:prstGeom>
          <a:noFill/>
        </p:spPr>
        <p:txBody>
          <a:bodyPr wrap="square" rtlCol="0">
            <a:spAutoFit/>
          </a:bodyPr>
          <a:lstStyle/>
          <a:p>
            <a:r>
              <a:rPr lang="en-US" altLang="zh-CN" sz="5400" dirty="0">
                <a:solidFill>
                  <a:schemeClr val="tx1">
                    <a:lumMod val="75000"/>
                    <a:lumOff val="25000"/>
                  </a:schemeClr>
                </a:solidFill>
                <a:latin typeface="Comic Sans MS" panose="030F0702030302020204" pitchFamily="66" charset="0"/>
                <a:cs typeface="+mn-ea"/>
                <a:sym typeface="+mn-lt"/>
              </a:rPr>
              <a:t>VIVO50</a:t>
            </a:r>
            <a:endParaRPr lang="en-US" altLang="zh-CN" sz="5400" dirty="0">
              <a:solidFill>
                <a:schemeClr val="tx1">
                  <a:lumMod val="75000"/>
                  <a:lumOff val="25000"/>
                </a:schemeClr>
              </a:solidFill>
              <a:latin typeface="Comic Sans MS" panose="030F0702030302020204" pitchFamily="66" charset="0"/>
              <a:cs typeface="+mn-ea"/>
              <a:sym typeface="+mn-lt"/>
            </a:endParaRPr>
          </a:p>
        </p:txBody>
      </p:sp>
      <p:cxnSp>
        <p:nvCxnSpPr>
          <p:cNvPr id="16" name="直接连接符 15"/>
          <p:cNvCxnSpPr/>
          <p:nvPr/>
        </p:nvCxnSpPr>
        <p:spPr>
          <a:xfrm>
            <a:off x="832777" y="0"/>
            <a:ext cx="3660275" cy="6868404"/>
          </a:xfrm>
          <a:prstGeom prst="line">
            <a:avLst/>
          </a:prstGeom>
          <a:ln>
            <a:solidFill>
              <a:schemeClr val="tx1">
                <a:lumMod val="85000"/>
                <a:lumOff val="15000"/>
              </a:schemeClr>
            </a:solidFill>
          </a:ln>
          <a:effectLst>
            <a:outerShdw blurRad="50800" dist="38100" dir="5400000" algn="t"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8" name="直接连接符 17"/>
          <p:cNvCxnSpPr/>
          <p:nvPr/>
        </p:nvCxnSpPr>
        <p:spPr>
          <a:xfrm flipV="1">
            <a:off x="4493052" y="-20808"/>
            <a:ext cx="4108460" cy="6858000"/>
          </a:xfrm>
          <a:prstGeom prst="line">
            <a:avLst/>
          </a:prstGeom>
          <a:ln>
            <a:solidFill>
              <a:schemeClr val="tx1">
                <a:lumMod val="85000"/>
                <a:lumOff val="15000"/>
              </a:schemeClr>
            </a:solidFill>
          </a:ln>
          <a:effectLst>
            <a:outerShdw blurRad="50800" dist="38100" algn="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pic>
        <p:nvPicPr>
          <p:cNvPr id="2" name="图片 1" descr="中科大"/>
          <p:cNvPicPr>
            <a:picLocks noChangeAspect="1"/>
          </p:cNvPicPr>
          <p:nvPr/>
        </p:nvPicPr>
        <p:blipFill>
          <a:blip r:embed="rId2"/>
          <a:stretch>
            <a:fillRect/>
          </a:stretch>
        </p:blipFill>
        <p:spPr>
          <a:xfrm>
            <a:off x="3997960" y="4589780"/>
            <a:ext cx="929640" cy="929640"/>
          </a:xfrm>
          <a:prstGeom prst="rect">
            <a:avLst/>
          </a:prstGeom>
        </p:spPr>
      </p:pic>
      <p:sp>
        <p:nvSpPr>
          <p:cNvPr id="5" name="文本框 4"/>
          <p:cNvSpPr txBox="1"/>
          <p:nvPr/>
        </p:nvSpPr>
        <p:spPr>
          <a:xfrm>
            <a:off x="398229" y="3599106"/>
            <a:ext cx="1943857" cy="1476375"/>
          </a:xfrm>
          <a:prstGeom prst="rect">
            <a:avLst/>
          </a:prstGeom>
          <a:noFill/>
        </p:spPr>
        <p:txBody>
          <a:bodyPr wrap="square" rtlCol="0">
            <a:spAutoFit/>
          </a:bodyPr>
          <a:lstStyle/>
          <a:p>
            <a:pPr marL="285750" indent="-285750">
              <a:buFont typeface="Arial" panose="020B0604020202020204" pitchFamily="34" charset="0"/>
              <a:buChar char="•"/>
            </a:pPr>
            <a:r>
              <a:rPr lang="zh-CN" altLang="en-US" sz="1800" dirty="0">
                <a:latin typeface="华文中宋" panose="02010600040101010101" pitchFamily="2" charset="-122"/>
                <a:ea typeface="华文中宋" panose="02010600040101010101" pitchFamily="2" charset="-122"/>
              </a:rPr>
              <a:t>马耀华（组长）</a:t>
            </a:r>
            <a:endParaRPr lang="en-US" altLang="zh-CN" sz="18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rPr>
              <a:t>范明瑞</a:t>
            </a:r>
            <a:endParaRPr lang="en-US" altLang="zh-CN"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800" dirty="0">
                <a:latin typeface="华文中宋" panose="02010600040101010101" pitchFamily="2" charset="-122"/>
                <a:ea typeface="华文中宋" panose="02010600040101010101" pitchFamily="2" charset="-122"/>
              </a:rPr>
              <a:t>刘畅</a:t>
            </a:r>
            <a:endParaRPr lang="en-US" altLang="zh-CN" sz="1800"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rPr>
              <a:t>吕思源</a:t>
            </a:r>
            <a:endParaRPr lang="en-US" altLang="zh-CN" dirty="0">
              <a:latin typeface="华文中宋" panose="02010600040101010101" pitchFamily="2" charset="-122"/>
              <a:ea typeface="华文中宋" panose="02010600040101010101" pitchFamily="2" charset="-122"/>
            </a:endParaRPr>
          </a:p>
          <a:p>
            <a:pPr marL="285750" indent="-285750">
              <a:buFont typeface="Arial" panose="020B0604020202020204" pitchFamily="34" charset="0"/>
              <a:buChar char="•"/>
            </a:pPr>
            <a:r>
              <a:rPr lang="zh-CN" altLang="en-US" sz="1800" dirty="0">
                <a:latin typeface="华文中宋" panose="02010600040101010101" pitchFamily="2" charset="-122"/>
                <a:ea typeface="华文中宋" panose="02010600040101010101" pitchFamily="2" charset="-122"/>
              </a:rPr>
              <a:t>马筱雅</a:t>
            </a:r>
            <a:endParaRPr lang="zh-CN" altLang="en-US" sz="1800" dirty="0">
              <a:latin typeface="华文中宋" panose="02010600040101010101" pitchFamily="2" charset="-122"/>
              <a:ea typeface="华文中宋" panose="02010600040101010101" pitchFamily="2" charset="-122"/>
            </a:endParaRPr>
          </a:p>
        </p:txBody>
      </p:sp>
      <p:pic>
        <p:nvPicPr>
          <p:cNvPr id="3" name="图片 2" descr="QQ图片20240704193126"/>
          <p:cNvPicPr>
            <a:picLocks noChangeAspect="1"/>
          </p:cNvPicPr>
          <p:nvPr/>
        </p:nvPicPr>
        <p:blipFill>
          <a:blip r:embed="rId3"/>
          <a:stretch>
            <a:fillRect/>
          </a:stretch>
        </p:blipFill>
        <p:spPr>
          <a:xfrm>
            <a:off x="5540375" y="64770"/>
            <a:ext cx="1794510" cy="179451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反向代理</a:t>
            </a:r>
            <a:endParaRPr lang="zh-CN" altLang="en-US" dirty="0">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pic>
        <p:nvPicPr>
          <p:cNvPr id="4" name="图片 3"/>
          <p:cNvPicPr>
            <a:picLocks noChangeAspect="1"/>
          </p:cNvPicPr>
          <p:nvPr/>
        </p:nvPicPr>
        <p:blipFill>
          <a:blip r:embed="rId2"/>
          <a:stretch>
            <a:fillRect/>
          </a:stretch>
        </p:blipFill>
        <p:spPr>
          <a:xfrm>
            <a:off x="1526115" y="1600200"/>
            <a:ext cx="9401482" cy="3558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0-#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708551" y="316197"/>
            <a:ext cx="2294708" cy="453457"/>
          </a:xfrm>
          <a:prstGeom prst="rect">
            <a:avLst/>
          </a:prstGeom>
          <a:noFill/>
        </p:spPr>
        <p:txBody>
          <a:bodyPr wrap="square" rtlCol="0">
            <a:spAutoFit/>
          </a:bodyPr>
          <a:lstStyle/>
          <a:p>
            <a:pPr algn="ctr">
              <a:lnSpc>
                <a:spcPct val="130000"/>
              </a:lnSpc>
            </a:pPr>
            <a:r>
              <a:rPr lang="zh-CN" altLang="en-US" sz="2000" dirty="0">
                <a:solidFill>
                  <a:srgbClr val="EFEFEF"/>
                </a:solidFill>
                <a:cs typeface="+mn-ea"/>
                <a:sym typeface="+mn-lt"/>
              </a:rPr>
              <a:t>反向代理</a:t>
            </a:r>
            <a:endParaRPr lang="en-US" altLang="zh-CN" sz="2000" dirty="0">
              <a:solidFill>
                <a:srgbClr val="EFEFEF"/>
              </a:solidFill>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931" y="1180071"/>
            <a:ext cx="4402546" cy="503537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662" y="849566"/>
            <a:ext cx="4250500" cy="4693366"/>
          </a:xfrm>
          <a:prstGeom prst="rect">
            <a:avLst/>
          </a:prstGeom>
        </p:spPr>
      </p:pic>
      <p:sp>
        <p:nvSpPr>
          <p:cNvPr id="13" name="文本框 12"/>
          <p:cNvSpPr txBox="1"/>
          <p:nvPr/>
        </p:nvSpPr>
        <p:spPr>
          <a:xfrm>
            <a:off x="1075038" y="1816443"/>
            <a:ext cx="3620530" cy="369332"/>
          </a:xfrm>
          <a:prstGeom prst="rect">
            <a:avLst/>
          </a:prstGeom>
          <a:noFill/>
        </p:spPr>
        <p:txBody>
          <a:bodyPr wrap="square" rtlCol="0">
            <a:spAutoFit/>
          </a:bodyPr>
          <a:lstStyle/>
          <a:p>
            <a:r>
              <a:rPr lang="zh-CN" altLang="en-US" dirty="0"/>
              <a:t>使用</a:t>
            </a:r>
            <a:r>
              <a:rPr lang="en-US" altLang="zh-CN" dirty="0"/>
              <a:t>Apache Bench</a:t>
            </a:r>
            <a:r>
              <a:rPr lang="zh-CN" altLang="en-US" dirty="0"/>
              <a:t>进行性能测试</a:t>
            </a:r>
            <a:endParaRPr lang="zh-CN" altLang="en-US" dirty="0"/>
          </a:p>
        </p:txBody>
      </p:sp>
      <p:sp>
        <p:nvSpPr>
          <p:cNvPr id="14" name="文本框 13"/>
          <p:cNvSpPr txBox="1"/>
          <p:nvPr/>
        </p:nvSpPr>
        <p:spPr>
          <a:xfrm>
            <a:off x="74141" y="2910016"/>
            <a:ext cx="5399902" cy="369332"/>
          </a:xfrm>
          <a:prstGeom prst="rect">
            <a:avLst/>
          </a:prstGeom>
          <a:noFill/>
        </p:spPr>
        <p:txBody>
          <a:bodyPr wrap="square" rtlCol="0">
            <a:spAutoFit/>
          </a:bodyPr>
          <a:lstStyle/>
          <a:p>
            <a:r>
              <a:rPr lang="en-US" altLang="zh-CN" dirty="0"/>
              <a:t>ab</a:t>
            </a:r>
            <a:r>
              <a:rPr lang="zh-CN" altLang="en-US" dirty="0"/>
              <a:t> </a:t>
            </a:r>
            <a:r>
              <a:rPr lang="en-US" altLang="zh-CN" dirty="0"/>
              <a:t>–n</a:t>
            </a:r>
            <a:r>
              <a:rPr lang="zh-CN" altLang="en-US" dirty="0"/>
              <a:t> </a:t>
            </a:r>
            <a:r>
              <a:rPr lang="en-US" altLang="zh-CN" dirty="0"/>
              <a:t>3000</a:t>
            </a:r>
            <a:r>
              <a:rPr lang="zh-CN" altLang="en-US" dirty="0"/>
              <a:t> </a:t>
            </a:r>
            <a:r>
              <a:rPr lang="en-US" altLang="zh-CN" dirty="0"/>
              <a:t>–c</a:t>
            </a:r>
            <a:r>
              <a:rPr lang="zh-CN" altLang="en-US" dirty="0"/>
              <a:t> </a:t>
            </a:r>
            <a:r>
              <a:rPr lang="en-US" altLang="zh-CN" dirty="0"/>
              <a:t>100 https://192.168.136.131:5000/</a:t>
            </a:r>
            <a:endParaRPr lang="en-US" altLang="zh-CN" dirty="0"/>
          </a:p>
        </p:txBody>
      </p:sp>
      <p:sp>
        <p:nvSpPr>
          <p:cNvPr id="15" name="文本框 14"/>
          <p:cNvSpPr txBox="1"/>
          <p:nvPr/>
        </p:nvSpPr>
        <p:spPr>
          <a:xfrm>
            <a:off x="74141" y="3897784"/>
            <a:ext cx="5399902" cy="369332"/>
          </a:xfrm>
          <a:prstGeom prst="rect">
            <a:avLst/>
          </a:prstGeom>
          <a:noFill/>
        </p:spPr>
        <p:txBody>
          <a:bodyPr wrap="square" rtlCol="0">
            <a:spAutoFit/>
          </a:bodyPr>
          <a:lstStyle/>
          <a:p>
            <a:r>
              <a:rPr lang="en-US" altLang="zh-CN" dirty="0"/>
              <a:t>ab</a:t>
            </a:r>
            <a:r>
              <a:rPr lang="zh-CN" altLang="en-US" dirty="0"/>
              <a:t> </a:t>
            </a:r>
            <a:r>
              <a:rPr lang="en-US" altLang="zh-CN" dirty="0"/>
              <a:t>–n</a:t>
            </a:r>
            <a:r>
              <a:rPr lang="zh-CN" altLang="en-US" dirty="0"/>
              <a:t> </a:t>
            </a:r>
            <a:r>
              <a:rPr lang="en-US" altLang="zh-CN" dirty="0"/>
              <a:t>3000</a:t>
            </a:r>
            <a:r>
              <a:rPr lang="zh-CN" altLang="en-US" dirty="0"/>
              <a:t> </a:t>
            </a:r>
            <a:r>
              <a:rPr lang="en-US" altLang="zh-CN" dirty="0"/>
              <a:t>–c</a:t>
            </a:r>
            <a:r>
              <a:rPr lang="zh-CN" altLang="en-US" dirty="0"/>
              <a:t> </a:t>
            </a:r>
            <a:r>
              <a:rPr lang="en-US" altLang="zh-CN" dirty="0"/>
              <a:t>100 https://192.168.136.131:5005/</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114925" y="2700020"/>
            <a:ext cx="196151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chemeClr val="bg2">
                    <a:lumMod val="25000"/>
                  </a:schemeClr>
                </a:solidFill>
                <a:effectLst/>
                <a:uLnTx/>
                <a:uFillTx/>
                <a:cs typeface="+mn-ea"/>
                <a:sym typeface="+mn-lt"/>
              </a:rPr>
              <a:t>Part /03</a:t>
            </a:r>
            <a:endParaRPr kumimoji="0" lang="zh-CN" altLang="en-US" sz="4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p:nvPr/>
        </p:nvSpPr>
        <p:spPr>
          <a:xfrm>
            <a:off x="4256408" y="3463925"/>
            <a:ext cx="3679190" cy="521970"/>
          </a:xfrm>
          <a:prstGeom prst="rect">
            <a:avLst/>
          </a:prstGeom>
          <a:noFill/>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800" dirty="0">
                <a:solidFill>
                  <a:schemeClr val="bg2">
                    <a:lumMod val="25000"/>
                  </a:schemeClr>
                </a:solidFill>
                <a:cs typeface="+mn-ea"/>
                <a:sym typeface="+mn-lt"/>
              </a:rPr>
              <a:t>web</a:t>
            </a:r>
            <a:r>
              <a:rPr lang="zh-CN" altLang="en-US" sz="2800" dirty="0">
                <a:solidFill>
                  <a:schemeClr val="bg2">
                    <a:lumMod val="25000"/>
                  </a:schemeClr>
                </a:solidFill>
                <a:cs typeface="+mn-ea"/>
                <a:sym typeface="+mn-lt"/>
              </a:rPr>
              <a:t>服务器与存储优化</a:t>
            </a:r>
            <a:endParaRPr kumimoji="0" lang="zh-CN" altLang="en-US" sz="28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806877" y="4101978"/>
            <a:ext cx="6577649" cy="1291590"/>
          </a:xfrm>
          <a:prstGeom prst="rect">
            <a:avLst/>
          </a:prstGeom>
          <a:noFill/>
        </p:spPr>
        <p:txBody>
          <a:bodyPr wrap="square" rtlCol="0">
            <a:noAutofit/>
          </a:bodyPr>
          <a:lstStyle/>
          <a:p>
            <a:pPr marL="171450" marR="0" lvl="0" indent="-171450" algn="ctr"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lumMod val="75000"/>
                    <a:lumOff val="25000"/>
                  </a:prstClr>
                </a:solidFill>
                <a:effectLst/>
                <a:uLnTx/>
                <a:uFillTx/>
                <a:cs typeface="+mn-ea"/>
                <a:sym typeface="+mn-lt"/>
              </a:rPr>
              <a:t>以一个文件的上传为例详细讲解</a:t>
            </a:r>
            <a:r>
              <a:rPr kumimoji="0" lang="en-US" altLang="zh-CN" sz="2000" b="0" i="0" u="none" strike="noStrike" kern="1200" cap="none" spc="0" normalizeH="0" baseline="0" noProof="0" dirty="0">
                <a:ln>
                  <a:noFill/>
                </a:ln>
                <a:solidFill>
                  <a:prstClr val="black">
                    <a:lumMod val="75000"/>
                    <a:lumOff val="25000"/>
                  </a:prstClr>
                </a:solidFill>
                <a:effectLst/>
                <a:uLnTx/>
                <a:uFillTx/>
                <a:cs typeface="+mn-ea"/>
                <a:sym typeface="+mn-lt"/>
              </a:rPr>
              <a:t>web</a:t>
            </a:r>
            <a:r>
              <a:rPr kumimoji="0" lang="zh-CN" altLang="en-US" sz="2000" b="0" i="0" u="none" strike="noStrike" kern="1200" cap="none" spc="0" normalizeH="0" baseline="0" noProof="0" dirty="0">
                <a:ln>
                  <a:noFill/>
                </a:ln>
                <a:solidFill>
                  <a:prstClr val="black">
                    <a:lumMod val="75000"/>
                    <a:lumOff val="25000"/>
                  </a:prstClr>
                </a:solidFill>
                <a:effectLst/>
                <a:uLnTx/>
                <a:uFillTx/>
                <a:cs typeface="+mn-ea"/>
                <a:sym typeface="+mn-lt"/>
              </a:rPr>
              <a:t>服务器的优化过程</a:t>
            </a:r>
            <a:endParaRPr kumimoji="0" lang="zh-CN" altLang="en-US" sz="2000" b="0" i="0" u="none" strike="noStrike" kern="1200" cap="none" spc="0" normalizeH="0" baseline="0" noProof="0" dirty="0">
              <a:ln>
                <a:noFill/>
              </a:ln>
              <a:solidFill>
                <a:prstClr val="black">
                  <a:lumMod val="75000"/>
                  <a:lumOff val="25000"/>
                </a:prstClr>
              </a:solidFill>
              <a:effectLst/>
              <a:uLnTx/>
              <a:uFillTx/>
              <a:cs typeface="+mn-ea"/>
              <a:sym typeface="+mn-lt"/>
            </a:endParaRPr>
          </a:p>
          <a:p>
            <a:pPr marL="171450" marR="0" lvl="0" indent="-171450" algn="ctr"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lumMod val="75000"/>
                    <a:lumOff val="25000"/>
                  </a:prstClr>
                </a:solidFill>
                <a:effectLst/>
                <a:uLnTx/>
                <a:uFillTx/>
                <a:cs typeface="+mn-ea"/>
                <a:sym typeface="+mn-lt"/>
              </a:rPr>
              <a:t>图数据库沿用了</a:t>
            </a:r>
            <a:r>
              <a:rPr kumimoji="0" lang="en-US" altLang="zh-CN" sz="2000" b="0" i="0" u="none" strike="noStrike" kern="1200" cap="none" spc="0" normalizeH="0" baseline="0" noProof="0" dirty="0">
                <a:ln>
                  <a:noFill/>
                </a:ln>
                <a:solidFill>
                  <a:prstClr val="black">
                    <a:lumMod val="75000"/>
                    <a:lumOff val="25000"/>
                  </a:prstClr>
                </a:solidFill>
                <a:effectLst/>
                <a:uLnTx/>
                <a:uFillTx/>
                <a:cs typeface="+mn-ea"/>
                <a:sym typeface="+mn-lt"/>
              </a:rPr>
              <a:t>neo4j</a:t>
            </a:r>
            <a:endParaRPr kumimoji="0" lang="zh-CN" altLang="en-US" sz="20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 name="Flying impression design ——飞印象设计是一家专业的广告设计制作工作室，专注于平面、OFFICE、摄影等业务，工作室成立于2016年，拥有高水平的设计团队，已经立足于市场，今后将输出更多精致作品。"/>
          <p:cNvSpPr/>
          <p:nvPr/>
        </p:nvSpPr>
        <p:spPr>
          <a:xfrm>
            <a:off x="5719445" y="1896110"/>
            <a:ext cx="753110" cy="737235"/>
          </a:xfrm>
          <a:custGeom>
            <a:avLst/>
            <a:gdLst/>
            <a:ahLst/>
            <a:cxnLst>
              <a:cxn ang="0">
                <a:pos x="wd2" y="hd2"/>
              </a:cxn>
              <a:cxn ang="5400000">
                <a:pos x="wd2" y="hd2"/>
              </a:cxn>
              <a:cxn ang="10800000">
                <a:pos x="wd2" y="hd2"/>
              </a:cxn>
              <a:cxn ang="16200000">
                <a:pos x="wd2" y="hd2"/>
              </a:cxn>
            </a:cxnLst>
            <a:rect l="0" t="0" r="r" b="b"/>
            <a:pathLst>
              <a:path w="21600" h="21600" extrusionOk="0">
                <a:moveTo>
                  <a:pt x="10800" y="12408"/>
                </a:moveTo>
                <a:cubicBezTo>
                  <a:pt x="10303" y="12408"/>
                  <a:pt x="9900" y="12820"/>
                  <a:pt x="9900" y="13328"/>
                </a:cubicBezTo>
                <a:cubicBezTo>
                  <a:pt x="9900" y="13836"/>
                  <a:pt x="10303" y="14247"/>
                  <a:pt x="10800" y="14247"/>
                </a:cubicBezTo>
                <a:cubicBezTo>
                  <a:pt x="11297" y="14247"/>
                  <a:pt x="11700" y="13836"/>
                  <a:pt x="11700" y="13328"/>
                </a:cubicBezTo>
                <a:cubicBezTo>
                  <a:pt x="11700" y="12820"/>
                  <a:pt x="11297" y="12408"/>
                  <a:pt x="10800" y="12408"/>
                </a:cubicBezTo>
                <a:close/>
                <a:moveTo>
                  <a:pt x="1800" y="14706"/>
                </a:moveTo>
                <a:lnTo>
                  <a:pt x="1800" y="11959"/>
                </a:lnTo>
                <a:lnTo>
                  <a:pt x="19800" y="11959"/>
                </a:lnTo>
                <a:lnTo>
                  <a:pt x="19800" y="14706"/>
                </a:lnTo>
                <a:cubicBezTo>
                  <a:pt x="19800" y="14706"/>
                  <a:pt x="1800" y="14706"/>
                  <a:pt x="1800" y="14706"/>
                </a:cubicBezTo>
                <a:close/>
                <a:moveTo>
                  <a:pt x="11700" y="19760"/>
                </a:moveTo>
                <a:lnTo>
                  <a:pt x="9900" y="19760"/>
                </a:lnTo>
                <a:lnTo>
                  <a:pt x="9900" y="16559"/>
                </a:lnTo>
                <a:lnTo>
                  <a:pt x="11700" y="16559"/>
                </a:lnTo>
                <a:cubicBezTo>
                  <a:pt x="11700" y="16559"/>
                  <a:pt x="11700" y="19760"/>
                  <a:pt x="11700" y="19760"/>
                </a:cubicBezTo>
                <a:close/>
                <a:moveTo>
                  <a:pt x="1800" y="1840"/>
                </a:moveTo>
                <a:lnTo>
                  <a:pt x="19800" y="1840"/>
                </a:lnTo>
                <a:lnTo>
                  <a:pt x="19800" y="10111"/>
                </a:lnTo>
                <a:lnTo>
                  <a:pt x="1800" y="10111"/>
                </a:lnTo>
                <a:cubicBezTo>
                  <a:pt x="1800" y="10111"/>
                  <a:pt x="1800" y="1840"/>
                  <a:pt x="1800" y="1840"/>
                </a:cubicBezTo>
                <a:close/>
                <a:moveTo>
                  <a:pt x="21600" y="16559"/>
                </a:moveTo>
                <a:lnTo>
                  <a:pt x="21600" y="0"/>
                </a:lnTo>
                <a:lnTo>
                  <a:pt x="0" y="0"/>
                </a:lnTo>
                <a:lnTo>
                  <a:pt x="0" y="16559"/>
                </a:lnTo>
                <a:lnTo>
                  <a:pt x="8100" y="16559"/>
                </a:lnTo>
                <a:lnTo>
                  <a:pt x="8100" y="19760"/>
                </a:lnTo>
                <a:lnTo>
                  <a:pt x="6300" y="19760"/>
                </a:lnTo>
                <a:lnTo>
                  <a:pt x="6300" y="21600"/>
                </a:lnTo>
                <a:lnTo>
                  <a:pt x="15300" y="21600"/>
                </a:lnTo>
                <a:lnTo>
                  <a:pt x="15300" y="19760"/>
                </a:lnTo>
                <a:lnTo>
                  <a:pt x="13500" y="19760"/>
                </a:lnTo>
                <a:lnTo>
                  <a:pt x="13500" y="16559"/>
                </a:lnTo>
                <a:cubicBezTo>
                  <a:pt x="13500" y="16559"/>
                  <a:pt x="21600" y="16559"/>
                  <a:pt x="21600" y="16559"/>
                </a:cubicBezTo>
                <a:close/>
              </a:path>
            </a:pathLst>
          </a:custGeom>
          <a:solidFill>
            <a:schemeClr val="bg2">
              <a:lumMod val="25000"/>
            </a:schemeClr>
          </a:solidFill>
          <a:ln w="12700">
            <a:miter lim="400000"/>
          </a:ln>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cs typeface="+mn-ea"/>
              <a:sym typeface="+mn-lt"/>
            </a:endParaRPr>
          </a:p>
        </p:txBody>
      </p:sp>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任意多边形 28"/>
          <p:cNvSpPr/>
          <p:nvPr>
            <p:custDataLst>
              <p:tags r:id="rId1"/>
            </p:custDataLst>
          </p:nvPr>
        </p:nvSpPr>
        <p:spPr>
          <a:xfrm>
            <a:off x="629043" y="3249907"/>
            <a:ext cx="2879725" cy="358140"/>
          </a:xfrm>
          <a:custGeom>
            <a:avLst/>
            <a:gdLst>
              <a:gd name="connsiteX0" fmla="*/ 0 w 2879725"/>
              <a:gd name="connsiteY0" fmla="*/ 89535 h 358140"/>
              <a:gd name="connsiteX1" fmla="*/ 1020324 w 2879725"/>
              <a:gd name="connsiteY1" fmla="*/ 89535 h 358140"/>
              <a:gd name="connsiteX2" fmla="*/ 1019622 w 2879725"/>
              <a:gd name="connsiteY2" fmla="*/ 91798 h 358140"/>
              <a:gd name="connsiteX3" fmla="*/ 1010920 w 2879725"/>
              <a:gd name="connsiteY3" fmla="*/ 178117 h 358140"/>
              <a:gd name="connsiteX4" fmla="*/ 1019622 w 2879725"/>
              <a:gd name="connsiteY4" fmla="*/ 264436 h 358140"/>
              <a:gd name="connsiteX5" fmla="*/ 1020916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538 w 2879725"/>
              <a:gd name="connsiteY12" fmla="*/ 268605 h 358140"/>
              <a:gd name="connsiteX13" fmla="*/ 1858832 w 2879725"/>
              <a:gd name="connsiteY13" fmla="*/ 264436 h 358140"/>
              <a:gd name="connsiteX14" fmla="*/ 1867534 w 2879725"/>
              <a:gd name="connsiteY14" fmla="*/ 178117 h 358140"/>
              <a:gd name="connsiteX15" fmla="*/ 1858832 w 2879725"/>
              <a:gd name="connsiteY15" fmla="*/ 91798 h 358140"/>
              <a:gd name="connsiteX16" fmla="*/ 1858130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324" y="89535"/>
                </a:lnTo>
                <a:lnTo>
                  <a:pt x="1019622" y="91798"/>
                </a:lnTo>
                <a:cubicBezTo>
                  <a:pt x="1013916" y="119680"/>
                  <a:pt x="1010920" y="148549"/>
                  <a:pt x="1010920" y="178117"/>
                </a:cubicBezTo>
                <a:cubicBezTo>
                  <a:pt x="1010920" y="207685"/>
                  <a:pt x="1013916" y="236554"/>
                  <a:pt x="1019622" y="264436"/>
                </a:cubicBezTo>
                <a:lnTo>
                  <a:pt x="1020916" y="268605"/>
                </a:lnTo>
                <a:lnTo>
                  <a:pt x="0" y="268605"/>
                </a:lnTo>
                <a:lnTo>
                  <a:pt x="89535" y="179070"/>
                </a:lnTo>
                <a:close/>
                <a:moveTo>
                  <a:pt x="2700655" y="0"/>
                </a:moveTo>
                <a:lnTo>
                  <a:pt x="2879725" y="179070"/>
                </a:lnTo>
                <a:lnTo>
                  <a:pt x="2700655" y="358140"/>
                </a:lnTo>
                <a:lnTo>
                  <a:pt x="2700655" y="268605"/>
                </a:lnTo>
                <a:lnTo>
                  <a:pt x="1857538" y="268605"/>
                </a:lnTo>
                <a:lnTo>
                  <a:pt x="1858832" y="264436"/>
                </a:lnTo>
                <a:cubicBezTo>
                  <a:pt x="1864538" y="236554"/>
                  <a:pt x="1867534" y="207685"/>
                  <a:pt x="1867534" y="178117"/>
                </a:cubicBezTo>
                <a:cubicBezTo>
                  <a:pt x="1867534" y="148549"/>
                  <a:pt x="1864538" y="119680"/>
                  <a:pt x="1858832" y="91798"/>
                </a:cubicBezTo>
                <a:lnTo>
                  <a:pt x="1858130" y="89535"/>
                </a:lnTo>
                <a:lnTo>
                  <a:pt x="2700655" y="89535"/>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a:p>
            <a:pPr algn="ctr"/>
            <a:endParaRPr lang="zh-CN" altLang="en-US"/>
          </a:p>
        </p:txBody>
      </p:sp>
      <p:sp>
        <p:nvSpPr>
          <p:cNvPr id="30" name="任意多边形 29"/>
          <p:cNvSpPr/>
          <p:nvPr>
            <p:custDataLst>
              <p:tags r:id="rId2"/>
            </p:custDataLst>
          </p:nvPr>
        </p:nvSpPr>
        <p:spPr>
          <a:xfrm>
            <a:off x="3508768" y="3249272"/>
            <a:ext cx="2879725" cy="358140"/>
          </a:xfrm>
          <a:custGeom>
            <a:avLst/>
            <a:gdLst>
              <a:gd name="connsiteX0" fmla="*/ 0 w 2879725"/>
              <a:gd name="connsiteY0" fmla="*/ 89535 h 358140"/>
              <a:gd name="connsiteX1" fmla="*/ 1020522 w 2879725"/>
              <a:gd name="connsiteY1" fmla="*/ 89535 h 358140"/>
              <a:gd name="connsiteX2" fmla="*/ 1019622 w 2879725"/>
              <a:gd name="connsiteY2" fmla="*/ 92433 h 358140"/>
              <a:gd name="connsiteX3" fmla="*/ 1010920 w 2879725"/>
              <a:gd name="connsiteY3" fmla="*/ 178752 h 358140"/>
              <a:gd name="connsiteX4" fmla="*/ 1019622 w 2879725"/>
              <a:gd name="connsiteY4" fmla="*/ 265071 h 358140"/>
              <a:gd name="connsiteX5" fmla="*/ 1020719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735 w 2879725"/>
              <a:gd name="connsiteY12" fmla="*/ 268605 h 358140"/>
              <a:gd name="connsiteX13" fmla="*/ 1858833 w 2879725"/>
              <a:gd name="connsiteY13" fmla="*/ 265071 h 358140"/>
              <a:gd name="connsiteX14" fmla="*/ 1867534 w 2879725"/>
              <a:gd name="connsiteY14" fmla="*/ 178752 h 358140"/>
              <a:gd name="connsiteX15" fmla="*/ 1858833 w 2879725"/>
              <a:gd name="connsiteY15" fmla="*/ 92433 h 358140"/>
              <a:gd name="connsiteX16" fmla="*/ 1857933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522" y="89535"/>
                </a:lnTo>
                <a:lnTo>
                  <a:pt x="1019622" y="92433"/>
                </a:lnTo>
                <a:cubicBezTo>
                  <a:pt x="1013917" y="120315"/>
                  <a:pt x="1010920" y="149184"/>
                  <a:pt x="1010920" y="178752"/>
                </a:cubicBezTo>
                <a:cubicBezTo>
                  <a:pt x="1010920" y="208320"/>
                  <a:pt x="1013917" y="237189"/>
                  <a:pt x="1019622" y="265071"/>
                </a:cubicBezTo>
                <a:lnTo>
                  <a:pt x="1020719" y="268605"/>
                </a:lnTo>
                <a:lnTo>
                  <a:pt x="0" y="268605"/>
                </a:lnTo>
                <a:lnTo>
                  <a:pt x="89535" y="179070"/>
                </a:lnTo>
                <a:close/>
                <a:moveTo>
                  <a:pt x="2700655" y="0"/>
                </a:moveTo>
                <a:lnTo>
                  <a:pt x="2879725" y="179070"/>
                </a:lnTo>
                <a:lnTo>
                  <a:pt x="2700655" y="358140"/>
                </a:lnTo>
                <a:lnTo>
                  <a:pt x="2700655" y="268605"/>
                </a:lnTo>
                <a:lnTo>
                  <a:pt x="1857735" y="268605"/>
                </a:lnTo>
                <a:lnTo>
                  <a:pt x="1858833" y="265071"/>
                </a:lnTo>
                <a:cubicBezTo>
                  <a:pt x="1864538" y="237189"/>
                  <a:pt x="1867534" y="208320"/>
                  <a:pt x="1867534" y="178752"/>
                </a:cubicBezTo>
                <a:cubicBezTo>
                  <a:pt x="1867534" y="149184"/>
                  <a:pt x="1864538" y="120315"/>
                  <a:pt x="1858833" y="92433"/>
                </a:cubicBezTo>
                <a:lnTo>
                  <a:pt x="1857933" y="89535"/>
                </a:lnTo>
                <a:lnTo>
                  <a:pt x="2700655" y="89535"/>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31" name="任意多边形 30"/>
          <p:cNvSpPr/>
          <p:nvPr>
            <p:custDataLst>
              <p:tags r:id="rId3"/>
            </p:custDataLst>
          </p:nvPr>
        </p:nvSpPr>
        <p:spPr>
          <a:xfrm>
            <a:off x="6388535" y="3220422"/>
            <a:ext cx="2879725" cy="358140"/>
          </a:xfrm>
          <a:custGeom>
            <a:avLst/>
            <a:gdLst>
              <a:gd name="connsiteX0" fmla="*/ 0 w 2879725"/>
              <a:gd name="connsiteY0" fmla="*/ 89535 h 358140"/>
              <a:gd name="connsiteX1" fmla="*/ 1020324 w 2879725"/>
              <a:gd name="connsiteY1" fmla="*/ 89535 h 358140"/>
              <a:gd name="connsiteX2" fmla="*/ 1019622 w 2879725"/>
              <a:gd name="connsiteY2" fmla="*/ 91798 h 358140"/>
              <a:gd name="connsiteX3" fmla="*/ 1010920 w 2879725"/>
              <a:gd name="connsiteY3" fmla="*/ 178117 h 358140"/>
              <a:gd name="connsiteX4" fmla="*/ 1019622 w 2879725"/>
              <a:gd name="connsiteY4" fmla="*/ 264436 h 358140"/>
              <a:gd name="connsiteX5" fmla="*/ 1020916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538 w 2879725"/>
              <a:gd name="connsiteY12" fmla="*/ 268605 h 358140"/>
              <a:gd name="connsiteX13" fmla="*/ 1858832 w 2879725"/>
              <a:gd name="connsiteY13" fmla="*/ 264436 h 358140"/>
              <a:gd name="connsiteX14" fmla="*/ 1867534 w 2879725"/>
              <a:gd name="connsiteY14" fmla="*/ 178117 h 358140"/>
              <a:gd name="connsiteX15" fmla="*/ 1858832 w 2879725"/>
              <a:gd name="connsiteY15" fmla="*/ 91798 h 358140"/>
              <a:gd name="connsiteX16" fmla="*/ 1858130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324" y="89535"/>
                </a:lnTo>
                <a:lnTo>
                  <a:pt x="1019622" y="91798"/>
                </a:lnTo>
                <a:cubicBezTo>
                  <a:pt x="1013916" y="119680"/>
                  <a:pt x="1010920" y="148549"/>
                  <a:pt x="1010920" y="178117"/>
                </a:cubicBezTo>
                <a:cubicBezTo>
                  <a:pt x="1010920" y="207685"/>
                  <a:pt x="1013916" y="236554"/>
                  <a:pt x="1019622" y="264436"/>
                </a:cubicBezTo>
                <a:lnTo>
                  <a:pt x="1020916" y="268605"/>
                </a:lnTo>
                <a:lnTo>
                  <a:pt x="0" y="268605"/>
                </a:lnTo>
                <a:lnTo>
                  <a:pt x="89535" y="179070"/>
                </a:lnTo>
                <a:close/>
                <a:moveTo>
                  <a:pt x="2700655" y="0"/>
                </a:moveTo>
                <a:lnTo>
                  <a:pt x="2879725" y="179070"/>
                </a:lnTo>
                <a:lnTo>
                  <a:pt x="2700655" y="358140"/>
                </a:lnTo>
                <a:lnTo>
                  <a:pt x="2700655" y="268605"/>
                </a:lnTo>
                <a:lnTo>
                  <a:pt x="1857538" y="268605"/>
                </a:lnTo>
                <a:lnTo>
                  <a:pt x="1858832" y="264436"/>
                </a:lnTo>
                <a:cubicBezTo>
                  <a:pt x="1864538" y="236554"/>
                  <a:pt x="1867534" y="207685"/>
                  <a:pt x="1867534" y="178117"/>
                </a:cubicBezTo>
                <a:cubicBezTo>
                  <a:pt x="1867534" y="148549"/>
                  <a:pt x="1864538" y="119680"/>
                  <a:pt x="1858832" y="91798"/>
                </a:cubicBezTo>
                <a:lnTo>
                  <a:pt x="1858130" y="89535"/>
                </a:lnTo>
                <a:lnTo>
                  <a:pt x="2700655" y="89535"/>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17" name="椭圆 16"/>
          <p:cNvSpPr/>
          <p:nvPr>
            <p:custDataLst>
              <p:tags r:id="rId4"/>
            </p:custDataLst>
          </p:nvPr>
        </p:nvSpPr>
        <p:spPr>
          <a:xfrm>
            <a:off x="1671078" y="3030832"/>
            <a:ext cx="794385" cy="794385"/>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椭圆 17"/>
          <p:cNvSpPr/>
          <p:nvPr>
            <p:custDataLst>
              <p:tags r:id="rId5"/>
            </p:custDataLst>
          </p:nvPr>
        </p:nvSpPr>
        <p:spPr>
          <a:xfrm>
            <a:off x="4551438" y="3030832"/>
            <a:ext cx="794385" cy="794385"/>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custDataLst>
              <p:tags r:id="rId6"/>
            </p:custDataLst>
          </p:nvPr>
        </p:nvSpPr>
        <p:spPr>
          <a:xfrm>
            <a:off x="7431163" y="3030832"/>
            <a:ext cx="794385" cy="794385"/>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7"/>
            </p:custDataLst>
          </p:nvPr>
        </p:nvSpPr>
        <p:spPr>
          <a:xfrm>
            <a:off x="515378" y="2314552"/>
            <a:ext cx="3107055" cy="316230"/>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打标</a:t>
            </a:r>
            <a:endParaRPr lang="zh-CN" altLang="en-US" b="1">
              <a:solidFill>
                <a:schemeClr val="accent1"/>
              </a:solidFill>
              <a:latin typeface="+mn-ea"/>
              <a:cs typeface="+mn-ea"/>
            </a:endParaRPr>
          </a:p>
        </p:txBody>
      </p:sp>
      <p:sp>
        <p:nvSpPr>
          <p:cNvPr id="8" name="矩形 7"/>
          <p:cNvSpPr/>
          <p:nvPr>
            <p:custDataLst>
              <p:tags r:id="rId8"/>
            </p:custDataLst>
          </p:nvPr>
        </p:nvSpPr>
        <p:spPr>
          <a:xfrm>
            <a:off x="6274835" y="2314608"/>
            <a:ext cx="3107055" cy="316230"/>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构建图</a:t>
            </a:r>
            <a:endParaRPr lang="zh-CN" altLang="en-US" b="1">
              <a:solidFill>
                <a:schemeClr val="accent1"/>
              </a:solidFill>
              <a:latin typeface="+mn-ea"/>
              <a:cs typeface="+mn-ea"/>
            </a:endParaRPr>
          </a:p>
        </p:txBody>
      </p:sp>
      <p:sp>
        <p:nvSpPr>
          <p:cNvPr id="10" name="矩形 9"/>
          <p:cNvSpPr/>
          <p:nvPr>
            <p:custDataLst>
              <p:tags r:id="rId9"/>
            </p:custDataLst>
          </p:nvPr>
        </p:nvSpPr>
        <p:spPr>
          <a:xfrm>
            <a:off x="3395103" y="4227172"/>
            <a:ext cx="3106421" cy="316230"/>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向量化</a:t>
            </a:r>
            <a:endParaRPr lang="zh-CN" altLang="en-US" b="1">
              <a:solidFill>
                <a:schemeClr val="accent1"/>
              </a:solidFill>
              <a:latin typeface="+mn-ea"/>
              <a:cs typeface="+mn-ea"/>
            </a:endParaRPr>
          </a:p>
        </p:txBody>
      </p:sp>
      <p:sp>
        <p:nvSpPr>
          <p:cNvPr id="43" name="任意多边形: 形状 42"/>
          <p:cNvSpPr/>
          <p:nvPr>
            <p:custDataLst>
              <p:tags r:id="rId10"/>
            </p:custDataLst>
          </p:nvPr>
        </p:nvSpPr>
        <p:spPr>
          <a:xfrm>
            <a:off x="7666113" y="3277212"/>
            <a:ext cx="324000" cy="301404"/>
          </a:xfrm>
          <a:custGeom>
            <a:avLst/>
            <a:gdLst>
              <a:gd name="connsiteX0" fmla="*/ 126737 w 324000"/>
              <a:gd name="connsiteY0" fmla="*/ 137955 h 301404"/>
              <a:gd name="connsiteX1" fmla="*/ 197173 w 324000"/>
              <a:gd name="connsiteY1" fmla="*/ 137955 h 301404"/>
              <a:gd name="connsiteX2" fmla="*/ 210907 w 324000"/>
              <a:gd name="connsiteY2" fmla="*/ 151690 h 301404"/>
              <a:gd name="connsiteX3" fmla="*/ 197175 w 324000"/>
              <a:gd name="connsiteY3" fmla="*/ 165425 h 301404"/>
              <a:gd name="connsiteX4" fmla="*/ 126737 w 324000"/>
              <a:gd name="connsiteY4" fmla="*/ 165425 h 301404"/>
              <a:gd name="connsiteX5" fmla="*/ 113002 w 324000"/>
              <a:gd name="connsiteY5" fmla="*/ 151690 h 301404"/>
              <a:gd name="connsiteX6" fmla="*/ 126737 w 324000"/>
              <a:gd name="connsiteY6" fmla="*/ 137955 h 301404"/>
              <a:gd name="connsiteX7" fmla="*/ 126737 w 324000"/>
              <a:gd name="connsiteY7" fmla="*/ 80280 h 301404"/>
              <a:gd name="connsiteX8" fmla="*/ 197173 w 324000"/>
              <a:gd name="connsiteY8" fmla="*/ 80280 h 301404"/>
              <a:gd name="connsiteX9" fmla="*/ 210907 w 324000"/>
              <a:gd name="connsiteY9" fmla="*/ 94015 h 301404"/>
              <a:gd name="connsiteX10" fmla="*/ 197175 w 324000"/>
              <a:gd name="connsiteY10" fmla="*/ 107749 h 301404"/>
              <a:gd name="connsiteX11" fmla="*/ 126737 w 324000"/>
              <a:gd name="connsiteY11" fmla="*/ 107749 h 301404"/>
              <a:gd name="connsiteX12" fmla="*/ 113002 w 324000"/>
              <a:gd name="connsiteY12" fmla="*/ 94015 h 301404"/>
              <a:gd name="connsiteX13" fmla="*/ 126737 w 324000"/>
              <a:gd name="connsiteY13" fmla="*/ 80280 h 301404"/>
              <a:gd name="connsiteX14" fmla="*/ 27469 w 324000"/>
              <a:gd name="connsiteY14" fmla="*/ 27451 h 301404"/>
              <a:gd name="connsiteX15" fmla="*/ 27469 w 324000"/>
              <a:gd name="connsiteY15" fmla="*/ 212848 h 301404"/>
              <a:gd name="connsiteX16" fmla="*/ 107568 w 324000"/>
              <a:gd name="connsiteY16" fmla="*/ 212848 h 301404"/>
              <a:gd name="connsiteX17" fmla="*/ 130110 w 324000"/>
              <a:gd name="connsiteY17" fmla="*/ 224626 h 301404"/>
              <a:gd name="connsiteX18" fmla="*/ 162087 w 324000"/>
              <a:gd name="connsiteY18" fmla="*/ 270565 h 301404"/>
              <a:gd name="connsiteX19" fmla="*/ 194816 w 324000"/>
              <a:gd name="connsiteY19" fmla="*/ 224102 h 301404"/>
              <a:gd name="connsiteX20" fmla="*/ 216517 w 324000"/>
              <a:gd name="connsiteY20" fmla="*/ 212850 h 301404"/>
              <a:gd name="connsiteX21" fmla="*/ 263224 w 324000"/>
              <a:gd name="connsiteY21" fmla="*/ 212850 h 301404"/>
              <a:gd name="connsiteX22" fmla="*/ 296564 w 324000"/>
              <a:gd name="connsiteY22" fmla="*/ 179510 h 301404"/>
              <a:gd name="connsiteX23" fmla="*/ 296564 w 324000"/>
              <a:gd name="connsiteY23" fmla="*/ 27451 h 301404"/>
              <a:gd name="connsiteX24" fmla="*/ 22751 w 324000"/>
              <a:gd name="connsiteY24" fmla="*/ 0 h 301404"/>
              <a:gd name="connsiteX25" fmla="*/ 301249 w 324000"/>
              <a:gd name="connsiteY25" fmla="*/ 0 h 301404"/>
              <a:gd name="connsiteX26" fmla="*/ 324000 w 324000"/>
              <a:gd name="connsiteY26" fmla="*/ 22751 h 301404"/>
              <a:gd name="connsiteX27" fmla="*/ 324000 w 324000"/>
              <a:gd name="connsiteY27" fmla="*/ 179508 h 301404"/>
              <a:gd name="connsiteX28" fmla="*/ 263209 w 324000"/>
              <a:gd name="connsiteY28" fmla="*/ 240300 h 301404"/>
              <a:gd name="connsiteX29" fmla="*/ 216974 w 324000"/>
              <a:gd name="connsiteY29" fmla="*/ 240300 h 301404"/>
              <a:gd name="connsiteX30" fmla="*/ 180785 w 324000"/>
              <a:gd name="connsiteY30" fmla="*/ 291674 h 301404"/>
              <a:gd name="connsiteX31" fmla="*/ 162052 w 324000"/>
              <a:gd name="connsiteY31" fmla="*/ 301404 h 301404"/>
              <a:gd name="connsiteX32" fmla="*/ 161981 w 324000"/>
              <a:gd name="connsiteY32" fmla="*/ 301404 h 301404"/>
              <a:gd name="connsiteX33" fmla="*/ 143249 w 324000"/>
              <a:gd name="connsiteY33" fmla="*/ 291583 h 301404"/>
              <a:gd name="connsiteX34" fmla="*/ 107570 w 324000"/>
              <a:gd name="connsiteY34" fmla="*/ 240316 h 301404"/>
              <a:gd name="connsiteX35" fmla="*/ 22751 w 324000"/>
              <a:gd name="connsiteY35" fmla="*/ 240316 h 301404"/>
              <a:gd name="connsiteX36" fmla="*/ 0 w 324000"/>
              <a:gd name="connsiteY36" fmla="*/ 217565 h 301404"/>
              <a:gd name="connsiteX37" fmla="*/ 0 w 324000"/>
              <a:gd name="connsiteY37" fmla="*/ 22751 h 301404"/>
              <a:gd name="connsiteX38" fmla="*/ 22751 w 324000"/>
              <a:gd name="connsiteY38" fmla="*/ 0 h 30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4000" h="301404">
                <a:moveTo>
                  <a:pt x="126737" y="137955"/>
                </a:moveTo>
                <a:lnTo>
                  <a:pt x="197173" y="137955"/>
                </a:lnTo>
                <a:cubicBezTo>
                  <a:pt x="204756" y="137955"/>
                  <a:pt x="210907" y="144105"/>
                  <a:pt x="210907" y="151690"/>
                </a:cubicBezTo>
                <a:cubicBezTo>
                  <a:pt x="210891" y="159275"/>
                  <a:pt x="204758" y="165425"/>
                  <a:pt x="197175" y="165425"/>
                </a:cubicBezTo>
                <a:lnTo>
                  <a:pt x="126737" y="165425"/>
                </a:lnTo>
                <a:cubicBezTo>
                  <a:pt x="119154" y="165425"/>
                  <a:pt x="113002" y="159275"/>
                  <a:pt x="113002" y="151690"/>
                </a:cubicBezTo>
                <a:cubicBezTo>
                  <a:pt x="113002" y="144105"/>
                  <a:pt x="119152" y="137955"/>
                  <a:pt x="126737" y="137955"/>
                </a:cubicBezTo>
                <a:close/>
                <a:moveTo>
                  <a:pt x="126737" y="80280"/>
                </a:moveTo>
                <a:lnTo>
                  <a:pt x="197173" y="80280"/>
                </a:lnTo>
                <a:cubicBezTo>
                  <a:pt x="204756" y="80280"/>
                  <a:pt x="210907" y="86430"/>
                  <a:pt x="210907" y="94015"/>
                </a:cubicBezTo>
                <a:cubicBezTo>
                  <a:pt x="210907" y="101599"/>
                  <a:pt x="204758" y="107749"/>
                  <a:pt x="197175" y="107749"/>
                </a:cubicBezTo>
                <a:lnTo>
                  <a:pt x="126737" y="107749"/>
                </a:lnTo>
                <a:cubicBezTo>
                  <a:pt x="119154" y="107749"/>
                  <a:pt x="113002" y="101599"/>
                  <a:pt x="113002" y="94015"/>
                </a:cubicBezTo>
                <a:cubicBezTo>
                  <a:pt x="113002" y="86430"/>
                  <a:pt x="119152" y="80280"/>
                  <a:pt x="126737" y="80280"/>
                </a:cubicBezTo>
                <a:close/>
                <a:moveTo>
                  <a:pt x="27469" y="27451"/>
                </a:moveTo>
                <a:lnTo>
                  <a:pt x="27469" y="212848"/>
                </a:lnTo>
                <a:lnTo>
                  <a:pt x="107568" y="212848"/>
                </a:lnTo>
                <a:cubicBezTo>
                  <a:pt x="116549" y="212848"/>
                  <a:pt x="124972" y="217252"/>
                  <a:pt x="130110" y="224626"/>
                </a:cubicBezTo>
                <a:lnTo>
                  <a:pt x="162087" y="270565"/>
                </a:lnTo>
                <a:lnTo>
                  <a:pt x="194816" y="224102"/>
                </a:lnTo>
                <a:cubicBezTo>
                  <a:pt x="199778" y="217043"/>
                  <a:pt x="207904" y="212850"/>
                  <a:pt x="216517" y="212850"/>
                </a:cubicBezTo>
                <a:lnTo>
                  <a:pt x="263224" y="212850"/>
                </a:lnTo>
                <a:cubicBezTo>
                  <a:pt x="281607" y="212850"/>
                  <a:pt x="296564" y="197893"/>
                  <a:pt x="296564" y="179510"/>
                </a:cubicBezTo>
                <a:lnTo>
                  <a:pt x="296564" y="27451"/>
                </a:lnTo>
                <a:close/>
                <a:moveTo>
                  <a:pt x="22751" y="0"/>
                </a:moveTo>
                <a:lnTo>
                  <a:pt x="301249" y="0"/>
                </a:lnTo>
                <a:cubicBezTo>
                  <a:pt x="313795" y="0"/>
                  <a:pt x="324000" y="10205"/>
                  <a:pt x="324000" y="22751"/>
                </a:cubicBezTo>
                <a:lnTo>
                  <a:pt x="324000" y="179508"/>
                </a:lnTo>
                <a:cubicBezTo>
                  <a:pt x="324000" y="213023"/>
                  <a:pt x="296722" y="240300"/>
                  <a:pt x="263209" y="240300"/>
                </a:cubicBezTo>
                <a:lnTo>
                  <a:pt x="216974" y="240300"/>
                </a:lnTo>
                <a:lnTo>
                  <a:pt x="180785" y="291674"/>
                </a:lnTo>
                <a:cubicBezTo>
                  <a:pt x="176486" y="297770"/>
                  <a:pt x="169495" y="301404"/>
                  <a:pt x="162052" y="301404"/>
                </a:cubicBezTo>
                <a:cubicBezTo>
                  <a:pt x="162035" y="301404"/>
                  <a:pt x="162000" y="301404"/>
                  <a:pt x="161981" y="301404"/>
                </a:cubicBezTo>
                <a:cubicBezTo>
                  <a:pt x="154520" y="301387"/>
                  <a:pt x="147512" y="297718"/>
                  <a:pt x="143249" y="291583"/>
                </a:cubicBezTo>
                <a:lnTo>
                  <a:pt x="107570" y="240316"/>
                </a:lnTo>
                <a:lnTo>
                  <a:pt x="22751" y="240316"/>
                </a:lnTo>
                <a:cubicBezTo>
                  <a:pt x="10205" y="240316"/>
                  <a:pt x="0" y="230111"/>
                  <a:pt x="0" y="217565"/>
                </a:cubicBezTo>
                <a:lnTo>
                  <a:pt x="0" y="22751"/>
                </a:lnTo>
                <a:cubicBezTo>
                  <a:pt x="0" y="10205"/>
                  <a:pt x="10205" y="0"/>
                  <a:pt x="22751" y="0"/>
                </a:cubicBezTo>
                <a:close/>
              </a:path>
            </a:pathLst>
          </a:custGeom>
          <a:solidFill>
            <a:srgbClr val="FFFFFF"/>
          </a:solidFill>
          <a:ln w="842" cap="flat">
            <a:noFill/>
            <a:prstDash val="solid"/>
            <a:miter/>
          </a:ln>
        </p:spPr>
        <p:txBody>
          <a:bodyPr rtlCol="0" anchor="ctr"/>
          <a:p>
            <a:endParaRPr lang="zh-CN" altLang="en-US"/>
          </a:p>
        </p:txBody>
      </p:sp>
      <p:sp>
        <p:nvSpPr>
          <p:cNvPr id="48" name="任意多边形: 形状 47"/>
          <p:cNvSpPr/>
          <p:nvPr>
            <p:custDataLst>
              <p:tags r:id="rId11"/>
            </p:custDataLst>
          </p:nvPr>
        </p:nvSpPr>
        <p:spPr>
          <a:xfrm>
            <a:off x="4786388" y="3278482"/>
            <a:ext cx="323999" cy="299451"/>
          </a:xfrm>
          <a:custGeom>
            <a:avLst/>
            <a:gdLst>
              <a:gd name="connsiteX0" fmla="*/ 126390 w 323999"/>
              <a:gd name="connsiteY0" fmla="*/ 186588 h 299451"/>
              <a:gd name="connsiteX1" fmla="*/ 195887 w 323999"/>
              <a:gd name="connsiteY1" fmla="*/ 186588 h 299451"/>
              <a:gd name="connsiteX2" fmla="*/ 209437 w 323999"/>
              <a:gd name="connsiteY2" fmla="*/ 200139 h 299451"/>
              <a:gd name="connsiteX3" fmla="*/ 195887 w 323999"/>
              <a:gd name="connsiteY3" fmla="*/ 213689 h 299451"/>
              <a:gd name="connsiteX4" fmla="*/ 126390 w 323999"/>
              <a:gd name="connsiteY4" fmla="*/ 213689 h 299451"/>
              <a:gd name="connsiteX5" fmla="*/ 112840 w 323999"/>
              <a:gd name="connsiteY5" fmla="*/ 200139 h 299451"/>
              <a:gd name="connsiteX6" fmla="*/ 126390 w 323999"/>
              <a:gd name="connsiteY6" fmla="*/ 186588 h 299451"/>
              <a:gd name="connsiteX7" fmla="*/ 126390 w 323999"/>
              <a:gd name="connsiteY7" fmla="*/ 127046 h 299451"/>
              <a:gd name="connsiteX8" fmla="*/ 195887 w 323999"/>
              <a:gd name="connsiteY8" fmla="*/ 127046 h 299451"/>
              <a:gd name="connsiteX9" fmla="*/ 209437 w 323999"/>
              <a:gd name="connsiteY9" fmla="*/ 140596 h 299451"/>
              <a:gd name="connsiteX10" fmla="*/ 195887 w 323999"/>
              <a:gd name="connsiteY10" fmla="*/ 154147 h 299451"/>
              <a:gd name="connsiteX11" fmla="*/ 126390 w 323999"/>
              <a:gd name="connsiteY11" fmla="*/ 154147 h 299451"/>
              <a:gd name="connsiteX12" fmla="*/ 112840 w 323999"/>
              <a:gd name="connsiteY12" fmla="*/ 140596 h 299451"/>
              <a:gd name="connsiteX13" fmla="*/ 126390 w 323999"/>
              <a:gd name="connsiteY13" fmla="*/ 127046 h 299451"/>
              <a:gd name="connsiteX14" fmla="*/ 27085 w 323999"/>
              <a:gd name="connsiteY14" fmla="*/ 27102 h 299451"/>
              <a:gd name="connsiteX15" fmla="*/ 27085 w 323999"/>
              <a:gd name="connsiteY15" fmla="*/ 272366 h 299451"/>
              <a:gd name="connsiteX16" fmla="*/ 264022 w 323999"/>
              <a:gd name="connsiteY16" fmla="*/ 272366 h 299451"/>
              <a:gd name="connsiteX17" fmla="*/ 296917 w 323999"/>
              <a:gd name="connsiteY17" fmla="*/ 239471 h 299451"/>
              <a:gd name="connsiteX18" fmla="*/ 296917 w 323999"/>
              <a:gd name="connsiteY18" fmla="*/ 77514 h 299451"/>
              <a:gd name="connsiteX19" fmla="*/ 155975 w 323999"/>
              <a:gd name="connsiteY19" fmla="*/ 77514 h 299451"/>
              <a:gd name="connsiteX20" fmla="*/ 137269 w 323999"/>
              <a:gd name="connsiteY20" fmla="*/ 67463 h 299451"/>
              <a:gd name="connsiteX21" fmla="*/ 110528 w 323999"/>
              <a:gd name="connsiteY21" fmla="*/ 27102 h 299451"/>
              <a:gd name="connsiteX22" fmla="*/ 22446 w 323999"/>
              <a:gd name="connsiteY22" fmla="*/ 0 h 299451"/>
              <a:gd name="connsiteX23" fmla="*/ 113010 w 323999"/>
              <a:gd name="connsiteY23" fmla="*/ 0 h 299451"/>
              <a:gd name="connsiteX24" fmla="*/ 131716 w 323999"/>
              <a:gd name="connsiteY24" fmla="*/ 10051 h 299451"/>
              <a:gd name="connsiteX25" fmla="*/ 158473 w 323999"/>
              <a:gd name="connsiteY25" fmla="*/ 50411 h 299451"/>
              <a:gd name="connsiteX26" fmla="*/ 301552 w 323999"/>
              <a:gd name="connsiteY26" fmla="*/ 50411 h 299451"/>
              <a:gd name="connsiteX27" fmla="*/ 323999 w 323999"/>
              <a:gd name="connsiteY27" fmla="*/ 72857 h 299451"/>
              <a:gd name="connsiteX28" fmla="*/ 323999 w 323999"/>
              <a:gd name="connsiteY28" fmla="*/ 239471 h 299451"/>
              <a:gd name="connsiteX29" fmla="*/ 264022 w 323999"/>
              <a:gd name="connsiteY29" fmla="*/ 299451 h 299451"/>
              <a:gd name="connsiteX30" fmla="*/ 22446 w 323999"/>
              <a:gd name="connsiteY30" fmla="*/ 299451 h 299451"/>
              <a:gd name="connsiteX31" fmla="*/ 0 w 323999"/>
              <a:gd name="connsiteY31" fmla="*/ 277005 h 299451"/>
              <a:gd name="connsiteX32" fmla="*/ 0 w 323999"/>
              <a:gd name="connsiteY32" fmla="*/ 22447 h 299451"/>
              <a:gd name="connsiteX33" fmla="*/ 22446 w 323999"/>
              <a:gd name="connsiteY33" fmla="*/ 0 h 29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 h="299451">
                <a:moveTo>
                  <a:pt x="126390" y="186588"/>
                </a:moveTo>
                <a:lnTo>
                  <a:pt x="195887" y="186588"/>
                </a:lnTo>
                <a:cubicBezTo>
                  <a:pt x="203369" y="186588"/>
                  <a:pt x="209437" y="192656"/>
                  <a:pt x="209437" y="200139"/>
                </a:cubicBezTo>
                <a:cubicBezTo>
                  <a:pt x="209437" y="207620"/>
                  <a:pt x="203369" y="213689"/>
                  <a:pt x="195887" y="213689"/>
                </a:cubicBezTo>
                <a:lnTo>
                  <a:pt x="126390" y="213689"/>
                </a:lnTo>
                <a:cubicBezTo>
                  <a:pt x="118908" y="213689"/>
                  <a:pt x="112840" y="207621"/>
                  <a:pt x="112840" y="200139"/>
                </a:cubicBezTo>
                <a:cubicBezTo>
                  <a:pt x="112840" y="192656"/>
                  <a:pt x="118908" y="186588"/>
                  <a:pt x="126390" y="186588"/>
                </a:cubicBezTo>
                <a:close/>
                <a:moveTo>
                  <a:pt x="126390" y="127046"/>
                </a:moveTo>
                <a:lnTo>
                  <a:pt x="195887" y="127046"/>
                </a:lnTo>
                <a:cubicBezTo>
                  <a:pt x="203369" y="127046"/>
                  <a:pt x="209437" y="133114"/>
                  <a:pt x="209437" y="140596"/>
                </a:cubicBezTo>
                <a:cubicBezTo>
                  <a:pt x="209437" y="148077"/>
                  <a:pt x="203369" y="154147"/>
                  <a:pt x="195887" y="154147"/>
                </a:cubicBezTo>
                <a:lnTo>
                  <a:pt x="126390" y="154147"/>
                </a:lnTo>
                <a:cubicBezTo>
                  <a:pt x="118908" y="154147"/>
                  <a:pt x="112840" y="148079"/>
                  <a:pt x="112840" y="140596"/>
                </a:cubicBezTo>
                <a:cubicBezTo>
                  <a:pt x="112840" y="133114"/>
                  <a:pt x="118908" y="127046"/>
                  <a:pt x="126390" y="127046"/>
                </a:cubicBezTo>
                <a:close/>
                <a:moveTo>
                  <a:pt x="27085" y="27102"/>
                </a:moveTo>
                <a:lnTo>
                  <a:pt x="27085" y="272366"/>
                </a:lnTo>
                <a:lnTo>
                  <a:pt x="264022" y="272366"/>
                </a:lnTo>
                <a:cubicBezTo>
                  <a:pt x="282159" y="272366"/>
                  <a:pt x="296917" y="257608"/>
                  <a:pt x="296917" y="239471"/>
                </a:cubicBezTo>
                <a:lnTo>
                  <a:pt x="296917" y="77514"/>
                </a:lnTo>
                <a:lnTo>
                  <a:pt x="155975" y="77514"/>
                </a:lnTo>
                <a:cubicBezTo>
                  <a:pt x="148424" y="77514"/>
                  <a:pt x="141442" y="73755"/>
                  <a:pt x="137269" y="67463"/>
                </a:cubicBezTo>
                <a:lnTo>
                  <a:pt x="110528" y="27102"/>
                </a:lnTo>
                <a:close/>
                <a:moveTo>
                  <a:pt x="22446" y="0"/>
                </a:moveTo>
                <a:lnTo>
                  <a:pt x="113010" y="0"/>
                </a:lnTo>
                <a:cubicBezTo>
                  <a:pt x="120561" y="0"/>
                  <a:pt x="127561" y="3759"/>
                  <a:pt x="131716" y="10051"/>
                </a:cubicBezTo>
                <a:lnTo>
                  <a:pt x="158473" y="50411"/>
                </a:lnTo>
                <a:lnTo>
                  <a:pt x="301552" y="50411"/>
                </a:lnTo>
                <a:cubicBezTo>
                  <a:pt x="313930" y="50411"/>
                  <a:pt x="323999" y="60479"/>
                  <a:pt x="323999" y="72857"/>
                </a:cubicBezTo>
                <a:lnTo>
                  <a:pt x="323999" y="239471"/>
                </a:lnTo>
                <a:cubicBezTo>
                  <a:pt x="324002" y="272538"/>
                  <a:pt x="297107" y="299451"/>
                  <a:pt x="264022" y="299451"/>
                </a:cubicBezTo>
                <a:lnTo>
                  <a:pt x="22446" y="299451"/>
                </a:lnTo>
                <a:cubicBezTo>
                  <a:pt x="10068" y="299451"/>
                  <a:pt x="0" y="289383"/>
                  <a:pt x="0" y="277005"/>
                </a:cubicBezTo>
                <a:lnTo>
                  <a:pt x="0" y="22447"/>
                </a:lnTo>
                <a:cubicBezTo>
                  <a:pt x="0" y="10069"/>
                  <a:pt x="10068" y="0"/>
                  <a:pt x="22446" y="0"/>
                </a:cubicBezTo>
                <a:close/>
              </a:path>
            </a:pathLst>
          </a:custGeom>
          <a:solidFill>
            <a:srgbClr val="FFFFFF"/>
          </a:solidFill>
          <a:ln w="812" cap="flat">
            <a:noFill/>
            <a:prstDash val="solid"/>
            <a:miter/>
          </a:ln>
        </p:spPr>
        <p:txBody>
          <a:bodyPr rtlCol="0" anchor="ctr"/>
          <a:p>
            <a:endParaRPr lang="zh-CN" altLang="en-US"/>
          </a:p>
        </p:txBody>
      </p:sp>
      <p:sp>
        <p:nvSpPr>
          <p:cNvPr id="55" name="任意多边形: 形状 54"/>
          <p:cNvSpPr/>
          <p:nvPr>
            <p:custDataLst>
              <p:tags r:id="rId12"/>
            </p:custDataLst>
          </p:nvPr>
        </p:nvSpPr>
        <p:spPr>
          <a:xfrm>
            <a:off x="1921268" y="3265782"/>
            <a:ext cx="294260" cy="324010"/>
          </a:xfrm>
          <a:custGeom>
            <a:avLst/>
            <a:gdLst>
              <a:gd name="connsiteX0" fmla="*/ 26219 w 294260"/>
              <a:gd name="connsiteY0" fmla="*/ 175121 h 324010"/>
              <a:gd name="connsiteX1" fmla="*/ 26219 w 294260"/>
              <a:gd name="connsiteY1" fmla="*/ 261524 h 324010"/>
              <a:gd name="connsiteX2" fmla="*/ 49385 w 294260"/>
              <a:gd name="connsiteY2" fmla="*/ 295337 h 324010"/>
              <a:gd name="connsiteX3" fmla="*/ 49385 w 294260"/>
              <a:gd name="connsiteY3" fmla="*/ 175121 h 324010"/>
              <a:gd name="connsiteX4" fmla="*/ 142936 w 294260"/>
              <a:gd name="connsiteY4" fmla="*/ 173962 h 324010"/>
              <a:gd name="connsiteX5" fmla="*/ 210212 w 294260"/>
              <a:gd name="connsiteY5" fmla="*/ 173962 h 324010"/>
              <a:gd name="connsiteX6" fmla="*/ 223330 w 294260"/>
              <a:gd name="connsiteY6" fmla="*/ 187080 h 324010"/>
              <a:gd name="connsiteX7" fmla="*/ 210212 w 294260"/>
              <a:gd name="connsiteY7" fmla="*/ 200199 h 324010"/>
              <a:gd name="connsiteX8" fmla="*/ 142936 w 294260"/>
              <a:gd name="connsiteY8" fmla="*/ 200199 h 324010"/>
              <a:gd name="connsiteX9" fmla="*/ 129817 w 294260"/>
              <a:gd name="connsiteY9" fmla="*/ 187080 h 324010"/>
              <a:gd name="connsiteX10" fmla="*/ 142936 w 294260"/>
              <a:gd name="connsiteY10" fmla="*/ 173962 h 324010"/>
              <a:gd name="connsiteX11" fmla="*/ 142936 w 294260"/>
              <a:gd name="connsiteY11" fmla="*/ 118877 h 324010"/>
              <a:gd name="connsiteX12" fmla="*/ 210212 w 294260"/>
              <a:gd name="connsiteY12" fmla="*/ 118877 h 324010"/>
              <a:gd name="connsiteX13" fmla="*/ 223330 w 294260"/>
              <a:gd name="connsiteY13" fmla="*/ 131995 h 324010"/>
              <a:gd name="connsiteX14" fmla="*/ 210212 w 294260"/>
              <a:gd name="connsiteY14" fmla="*/ 145114 h 324010"/>
              <a:gd name="connsiteX15" fmla="*/ 142936 w 294260"/>
              <a:gd name="connsiteY15" fmla="*/ 145114 h 324010"/>
              <a:gd name="connsiteX16" fmla="*/ 129817 w 294260"/>
              <a:gd name="connsiteY16" fmla="*/ 131995 h 324010"/>
              <a:gd name="connsiteX17" fmla="*/ 142936 w 294260"/>
              <a:gd name="connsiteY17" fmla="*/ 118877 h 324010"/>
              <a:gd name="connsiteX18" fmla="*/ 75625 w 294260"/>
              <a:gd name="connsiteY18" fmla="*/ 26220 h 324010"/>
              <a:gd name="connsiteX19" fmla="*/ 75625 w 294260"/>
              <a:gd name="connsiteY19" fmla="*/ 297781 h 324010"/>
              <a:gd name="connsiteX20" fmla="*/ 236197 w 294260"/>
              <a:gd name="connsiteY20" fmla="*/ 297781 h 324010"/>
              <a:gd name="connsiteX21" fmla="*/ 268042 w 294260"/>
              <a:gd name="connsiteY21" fmla="*/ 265936 h 324010"/>
              <a:gd name="connsiteX22" fmla="*/ 268042 w 294260"/>
              <a:gd name="connsiteY22" fmla="*/ 26220 h 324010"/>
              <a:gd name="connsiteX23" fmla="*/ 71117 w 294260"/>
              <a:gd name="connsiteY23" fmla="*/ 0 h 324010"/>
              <a:gd name="connsiteX24" fmla="*/ 272531 w 294260"/>
              <a:gd name="connsiteY24" fmla="*/ 0 h 324010"/>
              <a:gd name="connsiteX25" fmla="*/ 294260 w 294260"/>
              <a:gd name="connsiteY25" fmla="*/ 21730 h 324010"/>
              <a:gd name="connsiteX26" fmla="*/ 294260 w 294260"/>
              <a:gd name="connsiteY26" fmla="*/ 265936 h 324010"/>
              <a:gd name="connsiteX27" fmla="*/ 236197 w 294260"/>
              <a:gd name="connsiteY27" fmla="*/ 323999 h 324010"/>
              <a:gd name="connsiteX28" fmla="*/ 75605 w 294260"/>
              <a:gd name="connsiteY28" fmla="*/ 323999 h 324010"/>
              <a:gd name="connsiteX29" fmla="*/ 75605 w 294260"/>
              <a:gd name="connsiteY29" fmla="*/ 324010 h 324010"/>
              <a:gd name="connsiteX30" fmla="*/ 62486 w 294260"/>
              <a:gd name="connsiteY30" fmla="*/ 324010 h 324010"/>
              <a:gd name="connsiteX31" fmla="*/ 0 w 294260"/>
              <a:gd name="connsiteY31" fmla="*/ 261524 h 324010"/>
              <a:gd name="connsiteX32" fmla="*/ 0 w 294260"/>
              <a:gd name="connsiteY32" fmla="*/ 170730 h 324010"/>
              <a:gd name="connsiteX33" fmla="*/ 21831 w 294260"/>
              <a:gd name="connsiteY33" fmla="*/ 148899 h 324010"/>
              <a:gd name="connsiteX34" fmla="*/ 49387 w 294260"/>
              <a:gd name="connsiteY34" fmla="*/ 148899 h 324010"/>
              <a:gd name="connsiteX35" fmla="*/ 49387 w 294260"/>
              <a:gd name="connsiteY35" fmla="*/ 21730 h 324010"/>
              <a:gd name="connsiteX36" fmla="*/ 71117 w 294260"/>
              <a:gd name="connsiteY36" fmla="*/ 0 h 32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260" h="324010">
                <a:moveTo>
                  <a:pt x="26219" y="175121"/>
                </a:moveTo>
                <a:lnTo>
                  <a:pt x="26219" y="261524"/>
                </a:lnTo>
                <a:cubicBezTo>
                  <a:pt x="26219" y="276894"/>
                  <a:pt x="35833" y="290080"/>
                  <a:pt x="49385" y="295337"/>
                </a:cubicBezTo>
                <a:lnTo>
                  <a:pt x="49385" y="175121"/>
                </a:lnTo>
                <a:close/>
                <a:moveTo>
                  <a:pt x="142936" y="173962"/>
                </a:moveTo>
                <a:lnTo>
                  <a:pt x="210212" y="173962"/>
                </a:lnTo>
                <a:cubicBezTo>
                  <a:pt x="217454" y="173962"/>
                  <a:pt x="223330" y="179836"/>
                  <a:pt x="223330" y="187080"/>
                </a:cubicBezTo>
                <a:cubicBezTo>
                  <a:pt x="223330" y="194325"/>
                  <a:pt x="217454" y="200199"/>
                  <a:pt x="210212" y="200199"/>
                </a:cubicBezTo>
                <a:lnTo>
                  <a:pt x="142936" y="200199"/>
                </a:lnTo>
                <a:cubicBezTo>
                  <a:pt x="135693" y="200199"/>
                  <a:pt x="129817" y="194325"/>
                  <a:pt x="129817" y="187080"/>
                </a:cubicBezTo>
                <a:cubicBezTo>
                  <a:pt x="129817" y="179836"/>
                  <a:pt x="135691" y="173962"/>
                  <a:pt x="142936" y="173962"/>
                </a:cubicBezTo>
                <a:close/>
                <a:moveTo>
                  <a:pt x="142936" y="118877"/>
                </a:moveTo>
                <a:lnTo>
                  <a:pt x="210212" y="118877"/>
                </a:lnTo>
                <a:cubicBezTo>
                  <a:pt x="217454" y="118877"/>
                  <a:pt x="223330" y="124751"/>
                  <a:pt x="223330" y="131995"/>
                </a:cubicBezTo>
                <a:cubicBezTo>
                  <a:pt x="223330" y="139239"/>
                  <a:pt x="217454" y="145114"/>
                  <a:pt x="210212" y="145114"/>
                </a:cubicBezTo>
                <a:lnTo>
                  <a:pt x="142936" y="145114"/>
                </a:lnTo>
                <a:cubicBezTo>
                  <a:pt x="135693" y="145114"/>
                  <a:pt x="129817" y="139239"/>
                  <a:pt x="129817" y="131995"/>
                </a:cubicBezTo>
                <a:cubicBezTo>
                  <a:pt x="129817" y="124751"/>
                  <a:pt x="135691" y="118877"/>
                  <a:pt x="142936" y="118877"/>
                </a:cubicBezTo>
                <a:close/>
                <a:moveTo>
                  <a:pt x="75625" y="26220"/>
                </a:moveTo>
                <a:lnTo>
                  <a:pt x="75625" y="297781"/>
                </a:lnTo>
                <a:lnTo>
                  <a:pt x="236197" y="297781"/>
                </a:lnTo>
                <a:cubicBezTo>
                  <a:pt x="253755" y="297781"/>
                  <a:pt x="268042" y="283495"/>
                  <a:pt x="268042" y="265936"/>
                </a:cubicBezTo>
                <a:lnTo>
                  <a:pt x="268042" y="26220"/>
                </a:lnTo>
                <a:close/>
                <a:moveTo>
                  <a:pt x="71117" y="0"/>
                </a:moveTo>
                <a:lnTo>
                  <a:pt x="272531" y="0"/>
                </a:lnTo>
                <a:cubicBezTo>
                  <a:pt x="284515" y="0"/>
                  <a:pt x="294260" y="9747"/>
                  <a:pt x="294260" y="21730"/>
                </a:cubicBezTo>
                <a:lnTo>
                  <a:pt x="294260" y="265936"/>
                </a:lnTo>
                <a:cubicBezTo>
                  <a:pt x="294245" y="297947"/>
                  <a:pt x="268209" y="323999"/>
                  <a:pt x="236197" y="323999"/>
                </a:cubicBezTo>
                <a:lnTo>
                  <a:pt x="75605" y="323999"/>
                </a:lnTo>
                <a:lnTo>
                  <a:pt x="75605" y="324010"/>
                </a:lnTo>
                <a:lnTo>
                  <a:pt x="62486" y="324010"/>
                </a:lnTo>
                <a:cubicBezTo>
                  <a:pt x="28021" y="324010"/>
                  <a:pt x="0" y="295971"/>
                  <a:pt x="0" y="261524"/>
                </a:cubicBezTo>
                <a:lnTo>
                  <a:pt x="0" y="170730"/>
                </a:lnTo>
                <a:cubicBezTo>
                  <a:pt x="0" y="158696"/>
                  <a:pt x="9797" y="148899"/>
                  <a:pt x="21831" y="148899"/>
                </a:cubicBezTo>
                <a:lnTo>
                  <a:pt x="49387" y="148899"/>
                </a:lnTo>
                <a:lnTo>
                  <a:pt x="49387" y="21730"/>
                </a:lnTo>
                <a:cubicBezTo>
                  <a:pt x="49387" y="9746"/>
                  <a:pt x="59135" y="0"/>
                  <a:pt x="71117" y="0"/>
                </a:cubicBezTo>
                <a:close/>
              </a:path>
            </a:pathLst>
          </a:custGeom>
          <a:solidFill>
            <a:srgbClr val="FFFFFF"/>
          </a:solidFill>
          <a:ln w="780" cap="flat">
            <a:noFill/>
            <a:prstDash val="solid"/>
            <a:miter/>
          </a:ln>
        </p:spPr>
        <p:txBody>
          <a:bodyPr rtlCol="0" anchor="ctr"/>
          <a:p>
            <a:endParaRPr lang="zh-CN" altLang="en-US"/>
          </a:p>
        </p:txBody>
      </p:sp>
      <p:pic>
        <p:nvPicPr>
          <p:cNvPr id="2" name="图片 1" descr="中科大"/>
          <p:cNvPicPr>
            <a:picLocks noChangeAspect="1"/>
          </p:cNvPicPr>
          <p:nvPr/>
        </p:nvPicPr>
        <p:blipFill>
          <a:blip r:embed="rId13"/>
          <a:stretch>
            <a:fillRect/>
          </a:stretch>
        </p:blipFill>
        <p:spPr>
          <a:xfrm>
            <a:off x="11134090" y="227330"/>
            <a:ext cx="675640" cy="675640"/>
          </a:xfrm>
          <a:prstGeom prst="rect">
            <a:avLst/>
          </a:prstGeom>
        </p:spPr>
      </p:pic>
      <p:sp>
        <p:nvSpPr>
          <p:cNvPr id="22" name="文本框 21"/>
          <p:cNvSpPr txBox="1"/>
          <p:nvPr userDrawn="1"/>
        </p:nvSpPr>
        <p:spPr>
          <a:xfrm>
            <a:off x="6291069" y="562762"/>
            <a:ext cx="309880" cy="368300"/>
          </a:xfrm>
          <a:prstGeom prst="rect">
            <a:avLst/>
          </a:prstGeom>
        </p:spPr>
        <p:txBody>
          <a:bodyPr wrap="none" rtlCol="0">
            <a:spAutoFit/>
          </a:bodyPr>
          <a:p>
            <a:endParaRPr lang="zh-CN" altLang="en-US"/>
          </a:p>
        </p:txBody>
      </p:sp>
      <p:sp>
        <p:nvSpPr>
          <p:cNvPr id="34" name="椭圆 33"/>
          <p:cNvSpPr/>
          <p:nvPr>
            <p:custDataLst>
              <p:tags r:id="rId14"/>
            </p:custDataLst>
          </p:nvPr>
        </p:nvSpPr>
        <p:spPr>
          <a:xfrm>
            <a:off x="10339662" y="3002344"/>
            <a:ext cx="794385" cy="794385"/>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任意多边形: 形状 54"/>
          <p:cNvSpPr/>
          <p:nvPr>
            <p:custDataLst>
              <p:tags r:id="rId15"/>
            </p:custDataLst>
          </p:nvPr>
        </p:nvSpPr>
        <p:spPr>
          <a:xfrm>
            <a:off x="10674596" y="3284112"/>
            <a:ext cx="294260" cy="324010"/>
          </a:xfrm>
          <a:custGeom>
            <a:avLst/>
            <a:gdLst>
              <a:gd name="connsiteX0" fmla="*/ 26219 w 294260"/>
              <a:gd name="connsiteY0" fmla="*/ 175121 h 324010"/>
              <a:gd name="connsiteX1" fmla="*/ 26219 w 294260"/>
              <a:gd name="connsiteY1" fmla="*/ 261524 h 324010"/>
              <a:gd name="connsiteX2" fmla="*/ 49385 w 294260"/>
              <a:gd name="connsiteY2" fmla="*/ 295337 h 324010"/>
              <a:gd name="connsiteX3" fmla="*/ 49385 w 294260"/>
              <a:gd name="connsiteY3" fmla="*/ 175121 h 324010"/>
              <a:gd name="connsiteX4" fmla="*/ 142936 w 294260"/>
              <a:gd name="connsiteY4" fmla="*/ 173962 h 324010"/>
              <a:gd name="connsiteX5" fmla="*/ 210212 w 294260"/>
              <a:gd name="connsiteY5" fmla="*/ 173962 h 324010"/>
              <a:gd name="connsiteX6" fmla="*/ 223330 w 294260"/>
              <a:gd name="connsiteY6" fmla="*/ 187080 h 324010"/>
              <a:gd name="connsiteX7" fmla="*/ 210212 w 294260"/>
              <a:gd name="connsiteY7" fmla="*/ 200199 h 324010"/>
              <a:gd name="connsiteX8" fmla="*/ 142936 w 294260"/>
              <a:gd name="connsiteY8" fmla="*/ 200199 h 324010"/>
              <a:gd name="connsiteX9" fmla="*/ 129817 w 294260"/>
              <a:gd name="connsiteY9" fmla="*/ 187080 h 324010"/>
              <a:gd name="connsiteX10" fmla="*/ 142936 w 294260"/>
              <a:gd name="connsiteY10" fmla="*/ 173962 h 324010"/>
              <a:gd name="connsiteX11" fmla="*/ 142936 w 294260"/>
              <a:gd name="connsiteY11" fmla="*/ 118877 h 324010"/>
              <a:gd name="connsiteX12" fmla="*/ 210212 w 294260"/>
              <a:gd name="connsiteY12" fmla="*/ 118877 h 324010"/>
              <a:gd name="connsiteX13" fmla="*/ 223330 w 294260"/>
              <a:gd name="connsiteY13" fmla="*/ 131995 h 324010"/>
              <a:gd name="connsiteX14" fmla="*/ 210212 w 294260"/>
              <a:gd name="connsiteY14" fmla="*/ 145114 h 324010"/>
              <a:gd name="connsiteX15" fmla="*/ 142936 w 294260"/>
              <a:gd name="connsiteY15" fmla="*/ 145114 h 324010"/>
              <a:gd name="connsiteX16" fmla="*/ 129817 w 294260"/>
              <a:gd name="connsiteY16" fmla="*/ 131995 h 324010"/>
              <a:gd name="connsiteX17" fmla="*/ 142936 w 294260"/>
              <a:gd name="connsiteY17" fmla="*/ 118877 h 324010"/>
              <a:gd name="connsiteX18" fmla="*/ 75625 w 294260"/>
              <a:gd name="connsiteY18" fmla="*/ 26220 h 324010"/>
              <a:gd name="connsiteX19" fmla="*/ 75625 w 294260"/>
              <a:gd name="connsiteY19" fmla="*/ 297781 h 324010"/>
              <a:gd name="connsiteX20" fmla="*/ 236197 w 294260"/>
              <a:gd name="connsiteY20" fmla="*/ 297781 h 324010"/>
              <a:gd name="connsiteX21" fmla="*/ 268042 w 294260"/>
              <a:gd name="connsiteY21" fmla="*/ 265936 h 324010"/>
              <a:gd name="connsiteX22" fmla="*/ 268042 w 294260"/>
              <a:gd name="connsiteY22" fmla="*/ 26220 h 324010"/>
              <a:gd name="connsiteX23" fmla="*/ 71117 w 294260"/>
              <a:gd name="connsiteY23" fmla="*/ 0 h 324010"/>
              <a:gd name="connsiteX24" fmla="*/ 272531 w 294260"/>
              <a:gd name="connsiteY24" fmla="*/ 0 h 324010"/>
              <a:gd name="connsiteX25" fmla="*/ 294260 w 294260"/>
              <a:gd name="connsiteY25" fmla="*/ 21730 h 324010"/>
              <a:gd name="connsiteX26" fmla="*/ 294260 w 294260"/>
              <a:gd name="connsiteY26" fmla="*/ 265936 h 324010"/>
              <a:gd name="connsiteX27" fmla="*/ 236197 w 294260"/>
              <a:gd name="connsiteY27" fmla="*/ 323999 h 324010"/>
              <a:gd name="connsiteX28" fmla="*/ 75605 w 294260"/>
              <a:gd name="connsiteY28" fmla="*/ 323999 h 324010"/>
              <a:gd name="connsiteX29" fmla="*/ 75605 w 294260"/>
              <a:gd name="connsiteY29" fmla="*/ 324010 h 324010"/>
              <a:gd name="connsiteX30" fmla="*/ 62486 w 294260"/>
              <a:gd name="connsiteY30" fmla="*/ 324010 h 324010"/>
              <a:gd name="connsiteX31" fmla="*/ 0 w 294260"/>
              <a:gd name="connsiteY31" fmla="*/ 261524 h 324010"/>
              <a:gd name="connsiteX32" fmla="*/ 0 w 294260"/>
              <a:gd name="connsiteY32" fmla="*/ 170730 h 324010"/>
              <a:gd name="connsiteX33" fmla="*/ 21831 w 294260"/>
              <a:gd name="connsiteY33" fmla="*/ 148899 h 324010"/>
              <a:gd name="connsiteX34" fmla="*/ 49387 w 294260"/>
              <a:gd name="connsiteY34" fmla="*/ 148899 h 324010"/>
              <a:gd name="connsiteX35" fmla="*/ 49387 w 294260"/>
              <a:gd name="connsiteY35" fmla="*/ 21730 h 324010"/>
              <a:gd name="connsiteX36" fmla="*/ 71117 w 294260"/>
              <a:gd name="connsiteY36" fmla="*/ 0 h 32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260" h="324010">
                <a:moveTo>
                  <a:pt x="26219" y="175121"/>
                </a:moveTo>
                <a:lnTo>
                  <a:pt x="26219" y="261524"/>
                </a:lnTo>
                <a:cubicBezTo>
                  <a:pt x="26219" y="276894"/>
                  <a:pt x="35833" y="290080"/>
                  <a:pt x="49385" y="295337"/>
                </a:cubicBezTo>
                <a:lnTo>
                  <a:pt x="49385" y="175121"/>
                </a:lnTo>
                <a:close/>
                <a:moveTo>
                  <a:pt x="142936" y="173962"/>
                </a:moveTo>
                <a:lnTo>
                  <a:pt x="210212" y="173962"/>
                </a:lnTo>
                <a:cubicBezTo>
                  <a:pt x="217454" y="173962"/>
                  <a:pt x="223330" y="179836"/>
                  <a:pt x="223330" y="187080"/>
                </a:cubicBezTo>
                <a:cubicBezTo>
                  <a:pt x="223330" y="194325"/>
                  <a:pt x="217454" y="200199"/>
                  <a:pt x="210212" y="200199"/>
                </a:cubicBezTo>
                <a:lnTo>
                  <a:pt x="142936" y="200199"/>
                </a:lnTo>
                <a:cubicBezTo>
                  <a:pt x="135693" y="200199"/>
                  <a:pt x="129817" y="194325"/>
                  <a:pt x="129817" y="187080"/>
                </a:cubicBezTo>
                <a:cubicBezTo>
                  <a:pt x="129817" y="179836"/>
                  <a:pt x="135691" y="173962"/>
                  <a:pt x="142936" y="173962"/>
                </a:cubicBezTo>
                <a:close/>
                <a:moveTo>
                  <a:pt x="142936" y="118877"/>
                </a:moveTo>
                <a:lnTo>
                  <a:pt x="210212" y="118877"/>
                </a:lnTo>
                <a:cubicBezTo>
                  <a:pt x="217454" y="118877"/>
                  <a:pt x="223330" y="124751"/>
                  <a:pt x="223330" y="131995"/>
                </a:cubicBezTo>
                <a:cubicBezTo>
                  <a:pt x="223330" y="139239"/>
                  <a:pt x="217454" y="145114"/>
                  <a:pt x="210212" y="145114"/>
                </a:cubicBezTo>
                <a:lnTo>
                  <a:pt x="142936" y="145114"/>
                </a:lnTo>
                <a:cubicBezTo>
                  <a:pt x="135693" y="145114"/>
                  <a:pt x="129817" y="139239"/>
                  <a:pt x="129817" y="131995"/>
                </a:cubicBezTo>
                <a:cubicBezTo>
                  <a:pt x="129817" y="124751"/>
                  <a:pt x="135691" y="118877"/>
                  <a:pt x="142936" y="118877"/>
                </a:cubicBezTo>
                <a:close/>
                <a:moveTo>
                  <a:pt x="75625" y="26220"/>
                </a:moveTo>
                <a:lnTo>
                  <a:pt x="75625" y="297781"/>
                </a:lnTo>
                <a:lnTo>
                  <a:pt x="236197" y="297781"/>
                </a:lnTo>
                <a:cubicBezTo>
                  <a:pt x="253755" y="297781"/>
                  <a:pt x="268042" y="283495"/>
                  <a:pt x="268042" y="265936"/>
                </a:cubicBezTo>
                <a:lnTo>
                  <a:pt x="268042" y="26220"/>
                </a:lnTo>
                <a:close/>
                <a:moveTo>
                  <a:pt x="71117" y="0"/>
                </a:moveTo>
                <a:lnTo>
                  <a:pt x="272531" y="0"/>
                </a:lnTo>
                <a:cubicBezTo>
                  <a:pt x="284515" y="0"/>
                  <a:pt x="294260" y="9747"/>
                  <a:pt x="294260" y="21730"/>
                </a:cubicBezTo>
                <a:lnTo>
                  <a:pt x="294260" y="265936"/>
                </a:lnTo>
                <a:cubicBezTo>
                  <a:pt x="294245" y="297947"/>
                  <a:pt x="268209" y="323999"/>
                  <a:pt x="236197" y="323999"/>
                </a:cubicBezTo>
                <a:lnTo>
                  <a:pt x="75605" y="323999"/>
                </a:lnTo>
                <a:lnTo>
                  <a:pt x="75605" y="324010"/>
                </a:lnTo>
                <a:lnTo>
                  <a:pt x="62486" y="324010"/>
                </a:lnTo>
                <a:cubicBezTo>
                  <a:pt x="28021" y="324010"/>
                  <a:pt x="0" y="295971"/>
                  <a:pt x="0" y="261524"/>
                </a:cubicBezTo>
                <a:lnTo>
                  <a:pt x="0" y="170730"/>
                </a:lnTo>
                <a:cubicBezTo>
                  <a:pt x="0" y="158696"/>
                  <a:pt x="9797" y="148899"/>
                  <a:pt x="21831" y="148899"/>
                </a:cubicBezTo>
                <a:lnTo>
                  <a:pt x="49387" y="148899"/>
                </a:lnTo>
                <a:lnTo>
                  <a:pt x="49387" y="21730"/>
                </a:lnTo>
                <a:cubicBezTo>
                  <a:pt x="49387" y="9746"/>
                  <a:pt x="59135" y="0"/>
                  <a:pt x="71117" y="0"/>
                </a:cubicBezTo>
                <a:close/>
              </a:path>
            </a:pathLst>
          </a:custGeom>
          <a:solidFill>
            <a:srgbClr val="FFFFFF"/>
          </a:solidFill>
          <a:ln w="780" cap="flat">
            <a:noFill/>
            <a:prstDash val="solid"/>
            <a:miter/>
          </a:ln>
        </p:spPr>
        <p:txBody>
          <a:bodyPr rtlCol="0" anchor="ctr"/>
          <a:p>
            <a:endParaRPr lang="zh-CN" altLang="en-US"/>
          </a:p>
        </p:txBody>
      </p:sp>
      <p:sp>
        <p:nvSpPr>
          <p:cNvPr id="37" name="矩形 36"/>
          <p:cNvSpPr/>
          <p:nvPr>
            <p:custDataLst>
              <p:tags r:id="rId16"/>
            </p:custDataLst>
          </p:nvPr>
        </p:nvSpPr>
        <p:spPr>
          <a:xfrm>
            <a:off x="9268306" y="4164045"/>
            <a:ext cx="3106421" cy="316230"/>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存储</a:t>
            </a:r>
            <a:endParaRPr lang="zh-CN" altLang="en-US" b="1">
              <a:solidFill>
                <a:schemeClr val="accent1"/>
              </a:solidFill>
              <a:latin typeface="+mn-ea"/>
              <a:cs typeface="+mn-ea"/>
            </a:endParaRPr>
          </a:p>
        </p:txBody>
      </p:sp>
      <p:sp>
        <p:nvSpPr>
          <p:cNvPr id="38" name="任意多边形 37"/>
          <p:cNvSpPr/>
          <p:nvPr>
            <p:custDataLst>
              <p:tags r:id="rId17"/>
            </p:custDataLst>
          </p:nvPr>
        </p:nvSpPr>
        <p:spPr>
          <a:xfrm>
            <a:off x="9296972" y="3231673"/>
            <a:ext cx="2879725" cy="358140"/>
          </a:xfrm>
          <a:custGeom>
            <a:avLst/>
            <a:gdLst>
              <a:gd name="connsiteX0" fmla="*/ 0 w 2879725"/>
              <a:gd name="connsiteY0" fmla="*/ 89535 h 358140"/>
              <a:gd name="connsiteX1" fmla="*/ 1020324 w 2879725"/>
              <a:gd name="connsiteY1" fmla="*/ 89535 h 358140"/>
              <a:gd name="connsiteX2" fmla="*/ 1019622 w 2879725"/>
              <a:gd name="connsiteY2" fmla="*/ 91798 h 358140"/>
              <a:gd name="connsiteX3" fmla="*/ 1010920 w 2879725"/>
              <a:gd name="connsiteY3" fmla="*/ 178117 h 358140"/>
              <a:gd name="connsiteX4" fmla="*/ 1019622 w 2879725"/>
              <a:gd name="connsiteY4" fmla="*/ 264436 h 358140"/>
              <a:gd name="connsiteX5" fmla="*/ 1020916 w 2879725"/>
              <a:gd name="connsiteY5" fmla="*/ 268605 h 358140"/>
              <a:gd name="connsiteX6" fmla="*/ 0 w 2879725"/>
              <a:gd name="connsiteY6" fmla="*/ 268605 h 358140"/>
              <a:gd name="connsiteX7" fmla="*/ 89535 w 2879725"/>
              <a:gd name="connsiteY7" fmla="*/ 179070 h 358140"/>
              <a:gd name="connsiteX8" fmla="*/ 2700655 w 2879725"/>
              <a:gd name="connsiteY8" fmla="*/ 0 h 358140"/>
              <a:gd name="connsiteX9" fmla="*/ 2879725 w 2879725"/>
              <a:gd name="connsiteY9" fmla="*/ 179070 h 358140"/>
              <a:gd name="connsiteX10" fmla="*/ 2700655 w 2879725"/>
              <a:gd name="connsiteY10" fmla="*/ 358140 h 358140"/>
              <a:gd name="connsiteX11" fmla="*/ 2700655 w 2879725"/>
              <a:gd name="connsiteY11" fmla="*/ 268605 h 358140"/>
              <a:gd name="connsiteX12" fmla="*/ 1857538 w 2879725"/>
              <a:gd name="connsiteY12" fmla="*/ 268605 h 358140"/>
              <a:gd name="connsiteX13" fmla="*/ 1858832 w 2879725"/>
              <a:gd name="connsiteY13" fmla="*/ 264436 h 358140"/>
              <a:gd name="connsiteX14" fmla="*/ 1867534 w 2879725"/>
              <a:gd name="connsiteY14" fmla="*/ 178117 h 358140"/>
              <a:gd name="connsiteX15" fmla="*/ 1858832 w 2879725"/>
              <a:gd name="connsiteY15" fmla="*/ 91798 h 358140"/>
              <a:gd name="connsiteX16" fmla="*/ 1858130 w 2879725"/>
              <a:gd name="connsiteY16" fmla="*/ 89535 h 358140"/>
              <a:gd name="connsiteX17" fmla="*/ 2700655 w 2879725"/>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9725" h="358140">
                <a:moveTo>
                  <a:pt x="0" y="89535"/>
                </a:moveTo>
                <a:lnTo>
                  <a:pt x="1020324" y="89535"/>
                </a:lnTo>
                <a:lnTo>
                  <a:pt x="1019622" y="91798"/>
                </a:lnTo>
                <a:cubicBezTo>
                  <a:pt x="1013916" y="119680"/>
                  <a:pt x="1010920" y="148549"/>
                  <a:pt x="1010920" y="178117"/>
                </a:cubicBezTo>
                <a:cubicBezTo>
                  <a:pt x="1010920" y="207685"/>
                  <a:pt x="1013916" y="236554"/>
                  <a:pt x="1019622" y="264436"/>
                </a:cubicBezTo>
                <a:lnTo>
                  <a:pt x="1020916" y="268605"/>
                </a:lnTo>
                <a:lnTo>
                  <a:pt x="0" y="268605"/>
                </a:lnTo>
                <a:lnTo>
                  <a:pt x="89535" y="179070"/>
                </a:lnTo>
                <a:close/>
                <a:moveTo>
                  <a:pt x="2700655" y="0"/>
                </a:moveTo>
                <a:lnTo>
                  <a:pt x="2879725" y="179070"/>
                </a:lnTo>
                <a:lnTo>
                  <a:pt x="2700655" y="358140"/>
                </a:lnTo>
                <a:lnTo>
                  <a:pt x="2700655" y="268605"/>
                </a:lnTo>
                <a:lnTo>
                  <a:pt x="1857538" y="268605"/>
                </a:lnTo>
                <a:lnTo>
                  <a:pt x="1858832" y="264436"/>
                </a:lnTo>
                <a:cubicBezTo>
                  <a:pt x="1864538" y="236554"/>
                  <a:pt x="1867534" y="207685"/>
                  <a:pt x="1867534" y="178117"/>
                </a:cubicBezTo>
                <a:cubicBezTo>
                  <a:pt x="1867534" y="148549"/>
                  <a:pt x="1864538" y="119680"/>
                  <a:pt x="1858832" y="91798"/>
                </a:cubicBezTo>
                <a:lnTo>
                  <a:pt x="1858130" y="89535"/>
                </a:lnTo>
                <a:lnTo>
                  <a:pt x="2700655" y="89535"/>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descr="7b0a2020202022776f7264617274223a2022220a7d0a"/>
          <p:cNvSpPr/>
          <p:nvPr/>
        </p:nvSpPr>
        <p:spPr>
          <a:xfrm>
            <a:off x="9492615" y="4079875"/>
            <a:ext cx="1918335" cy="879475"/>
          </a:xfrm>
          <a:prstGeom prst="rect">
            <a:avLst/>
          </a:prstGeom>
          <a:noFill/>
        </p:spPr>
        <p:txBody>
          <a:bodyPr wrap="none" lIns="467995" tIns="46990" rIns="90170" bIns="46990" rtlCol="0" anchor="t">
            <a:noAutofit/>
            <a:scene3d>
              <a:camera prst="obliqueBottomLeft"/>
              <a:lightRig rig="contrasting" dir="t">
                <a:rot lat="0" lon="0" rev="0"/>
              </a:lightRig>
            </a:scene3d>
            <a:sp3d extrusionH="317500" contourW="12700">
              <a:extrusionClr>
                <a:srgbClr val="F6772A"/>
              </a:extrusionClr>
              <a:contourClr>
                <a:srgbClr val="FDE6BA"/>
              </a:contourClr>
            </a:sp3d>
          </a:bodyPr>
          <a:p>
            <a:pPr algn="ctr"/>
            <a:endParaRPr lang="zh-CN" altLang="en-US" sz="19800" b="1">
              <a:ln w="50800" cmpd="sng">
                <a:solidFill>
                  <a:srgbClr val="FDE6BA"/>
                </a:solidFill>
                <a:prstDash val="solid"/>
              </a:ln>
              <a:solidFill>
                <a:srgbClr val="175FA8"/>
              </a:solidFill>
              <a:effectLst/>
              <a:latin typeface="汉仪书魂体简" panose="02010600000101010101" charset="-122"/>
              <a:ea typeface="汉仪书魂体简" panose="02010600000101010101" charset="-122"/>
            </a:endParaRPr>
          </a:p>
        </p:txBody>
      </p:sp>
      <p:sp>
        <p:nvSpPr>
          <p:cNvPr id="6" name="文本框 5"/>
          <p:cNvSpPr txBox="1"/>
          <p:nvPr/>
        </p:nvSpPr>
        <p:spPr>
          <a:xfrm>
            <a:off x="992910" y="3018437"/>
            <a:ext cx="4064000" cy="2534285"/>
          </a:xfrm>
          <a:prstGeom prst="rect">
            <a:avLst/>
          </a:prstGeom>
          <a:noFill/>
        </p:spPr>
        <p:txBody>
          <a:bodyPr wrap="square" rtlCol="0">
            <a:noAutofit/>
          </a:bodyPr>
          <a:p>
            <a:r>
              <a:rPr lang="zh-CN" altLang="en-US" sz="3200"/>
              <a:t>现支持文件种类如下：</a:t>
            </a:r>
            <a:endParaRPr lang="zh-CN" altLang="en-US" sz="3200"/>
          </a:p>
          <a:p>
            <a:pPr marL="457200" indent="-457200">
              <a:buFont typeface="Arial" panose="020B0604020202020204" pitchFamily="34" charset="0"/>
              <a:buChar char="•"/>
            </a:pPr>
            <a:r>
              <a:rPr lang="zh-CN" altLang="en-US" sz="3200"/>
              <a:t>文本类型</a:t>
            </a:r>
            <a:endParaRPr lang="zh-CN" altLang="en-US" sz="3200"/>
          </a:p>
          <a:p>
            <a:pPr marL="457200" indent="-457200">
              <a:buFont typeface="Arial" panose="020B0604020202020204" pitchFamily="34" charset="0"/>
              <a:buChar char="•"/>
            </a:pPr>
            <a:r>
              <a:rPr lang="zh-CN" altLang="en-US" sz="3200"/>
              <a:t>图片类型</a:t>
            </a:r>
            <a:endParaRPr lang="zh-CN" altLang="en-US" sz="3200"/>
          </a:p>
          <a:p>
            <a:pPr marL="457200" indent="-457200">
              <a:buFont typeface="Arial" panose="020B0604020202020204" pitchFamily="34" charset="0"/>
              <a:buChar char="•"/>
            </a:pPr>
            <a:r>
              <a:rPr lang="zh-CN" altLang="en-US" sz="3200"/>
              <a:t>音频类型</a:t>
            </a:r>
            <a:endParaRPr lang="zh-CN" altLang="en-US" sz="3200"/>
          </a:p>
        </p:txBody>
      </p:sp>
      <p:sp>
        <p:nvSpPr>
          <p:cNvPr id="14" name="文本框 13"/>
          <p:cNvSpPr txBox="1"/>
          <p:nvPr/>
        </p:nvSpPr>
        <p:spPr>
          <a:xfrm>
            <a:off x="992877" y="4785162"/>
            <a:ext cx="3604260" cy="645160"/>
          </a:xfrm>
          <a:prstGeom prst="rect">
            <a:avLst/>
          </a:prstGeom>
          <a:noFill/>
        </p:spPr>
        <p:txBody>
          <a:bodyPr wrap="square" rtlCol="0">
            <a:spAutoFit/>
          </a:bodyPr>
          <a:p>
            <a:br>
              <a:rPr lang="zh-CN" altLang="en-US" dirty="0"/>
            </a:br>
            <a:endParaRPr lang="en-US" altLang="zh-CN" dirty="0">
              <a:solidFill>
                <a:srgbClr val="374151"/>
              </a:solidFill>
              <a:latin typeface="Söhne"/>
            </a:endParaRPr>
          </a:p>
        </p:txBody>
      </p:sp>
      <p:pic>
        <p:nvPicPr>
          <p:cNvPr id="11" name="图片 10" descr="重大突发事件报告流程图(1)"/>
          <p:cNvPicPr>
            <a:picLocks noChangeAspect="1"/>
          </p:cNvPicPr>
          <p:nvPr/>
        </p:nvPicPr>
        <p:blipFill>
          <a:blip r:embed="rId1"/>
          <a:stretch>
            <a:fillRect/>
          </a:stretch>
        </p:blipFill>
        <p:spPr>
          <a:xfrm>
            <a:off x="6000927" y="1029897"/>
            <a:ext cx="4724400" cy="5419725"/>
          </a:xfrm>
          <a:prstGeom prst="rect">
            <a:avLst/>
          </a:prstGeom>
        </p:spPr>
      </p:pic>
      <p:pic>
        <p:nvPicPr>
          <p:cNvPr id="7" name="图片 6" descr="中科大"/>
          <p:cNvPicPr>
            <a:picLocks noChangeAspect="1"/>
          </p:cNvPicPr>
          <p:nvPr/>
        </p:nvPicPr>
        <p:blipFill>
          <a:blip r:embed="rId2"/>
          <a:stretch>
            <a:fillRect/>
          </a:stretch>
        </p:blipFill>
        <p:spPr>
          <a:xfrm>
            <a:off x="11134090" y="227330"/>
            <a:ext cx="675640" cy="675640"/>
          </a:xfrm>
          <a:prstGeom prst="rect">
            <a:avLst/>
          </a:prstGeom>
        </p:spPr>
      </p:pic>
      <p:cxnSp>
        <p:nvCxnSpPr>
          <p:cNvPr id="9"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3"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91490"/>
          </a:xfrm>
          <a:prstGeom prst="rect">
            <a:avLst/>
          </a:prstGeom>
          <a:noFill/>
        </p:spPr>
        <p:txBody>
          <a:bodyPr wrap="square" rtlCol="0">
            <a:spAutoFit/>
          </a:bodyPr>
          <a:p>
            <a:pPr algn="ctr">
              <a:lnSpc>
                <a:spcPct val="130000"/>
              </a:lnSpc>
            </a:pPr>
            <a:r>
              <a:rPr lang="en-US" altLang="zh-CN" sz="2000" dirty="0">
                <a:solidFill>
                  <a:srgbClr val="EFEFEF"/>
                </a:solidFill>
                <a:cs typeface="+mn-ea"/>
                <a:sym typeface="+mn-lt"/>
              </a:rPr>
              <a:t>1 </a:t>
            </a:r>
            <a:r>
              <a:rPr lang="zh-CN" altLang="en-US" sz="2000" dirty="0">
                <a:solidFill>
                  <a:srgbClr val="EFEFEF"/>
                </a:solidFill>
                <a:cs typeface="+mn-ea"/>
                <a:sym typeface="+mn-lt"/>
              </a:rPr>
              <a:t>- 打标思路</a:t>
            </a:r>
            <a:endParaRPr lang="zh-CN" altLang="en-US" sz="2000" dirty="0">
              <a:solidFill>
                <a:srgbClr val="EFEFEF"/>
              </a:solidFill>
              <a:cs typeface="+mn-ea"/>
              <a:sym typeface="+mn-lt"/>
            </a:endParaRPr>
          </a:p>
        </p:txBody>
      </p:sp>
      <p:sp>
        <p:nvSpPr>
          <p:cNvPr id="15"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30766" y="2259137"/>
            <a:ext cx="3696284" cy="600268"/>
          </a:xfrm>
          <a:prstGeom prst="rect">
            <a:avLst/>
          </a:prstGeom>
          <a:noFill/>
        </p:spPr>
        <p:txBody>
          <a:bodyPr wrap="square" rtlCol="0">
            <a:noAutofit/>
          </a:bodyPr>
          <a:p>
            <a:r>
              <a:rPr lang="zh-CN" altLang="en-US" sz="4000">
                <a:solidFill>
                  <a:srgbClr val="000000"/>
                </a:solidFill>
              </a:rPr>
              <a:t>向量化模型</a:t>
            </a:r>
            <a:endParaRPr lang="zh-CN" altLang="en-US" sz="4000">
              <a:solidFill>
                <a:srgbClr val="000000"/>
              </a:solidFill>
            </a:endParaRPr>
          </a:p>
        </p:txBody>
      </p:sp>
      <p:sp>
        <p:nvSpPr>
          <p:cNvPr id="3" name="文本框 2"/>
          <p:cNvSpPr txBox="1"/>
          <p:nvPr userDrawn="1"/>
        </p:nvSpPr>
        <p:spPr>
          <a:xfrm>
            <a:off x="750094" y="3536156"/>
            <a:ext cx="5525429" cy="368300"/>
          </a:xfrm>
          <a:prstGeom prst="rect">
            <a:avLst/>
          </a:prstGeom>
        </p:spPr>
        <p:txBody>
          <a:bodyPr wrap="none" rtlCol="0">
            <a:noAutofit/>
          </a:bodyPr>
          <a:p>
            <a:r>
              <a:rPr lang="en-US" altLang="zh-CN"/>
              <a:t>NomicEmbedding</a:t>
            </a:r>
            <a:r>
              <a:rPr lang="zh-CN" altLang="en-US"/>
              <a:t>模型：支持文本和图片类型向量化</a:t>
            </a:r>
            <a:endParaRPr lang="zh-CN" altLang="en-US"/>
          </a:p>
        </p:txBody>
      </p:sp>
      <p:pic>
        <p:nvPicPr>
          <p:cNvPr id="5" name="图片 4" descr="upload_post_object_v2_4108838251"/>
          <p:cNvPicPr>
            <a:picLocks noChangeAspect="1"/>
          </p:cNvPicPr>
          <p:nvPr/>
        </p:nvPicPr>
        <p:blipFill>
          <a:blip r:embed="rId1"/>
          <a:stretch>
            <a:fillRect/>
          </a:stretch>
        </p:blipFill>
        <p:spPr>
          <a:xfrm>
            <a:off x="7107350" y="1162042"/>
            <a:ext cx="4026694" cy="5695913"/>
          </a:xfrm>
          <a:prstGeom prst="rect">
            <a:avLst/>
          </a:prstGeom>
        </p:spPr>
      </p:pic>
      <p:pic>
        <p:nvPicPr>
          <p:cNvPr id="9" name="图片 8" descr="中科大"/>
          <p:cNvPicPr>
            <a:picLocks noChangeAspect="1"/>
          </p:cNvPicPr>
          <p:nvPr/>
        </p:nvPicPr>
        <p:blipFill>
          <a:blip r:embed="rId2"/>
          <a:stretch>
            <a:fillRect/>
          </a:stretch>
        </p:blipFill>
        <p:spPr>
          <a:xfrm>
            <a:off x="11134090" y="227330"/>
            <a:ext cx="675640" cy="675640"/>
          </a:xfrm>
          <a:prstGeom prst="rect">
            <a:avLst/>
          </a:prstGeom>
        </p:spPr>
      </p:pic>
      <p:cxnSp>
        <p:nvCxnSpPr>
          <p:cNvPr id="11"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3"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91490"/>
          </a:xfrm>
          <a:prstGeom prst="rect">
            <a:avLst/>
          </a:prstGeom>
          <a:noFill/>
        </p:spPr>
        <p:txBody>
          <a:bodyPr wrap="square" rtlCol="0">
            <a:spAutoFit/>
          </a:bodyPr>
          <a:p>
            <a:pPr algn="ctr">
              <a:lnSpc>
                <a:spcPct val="130000"/>
              </a:lnSpc>
            </a:pPr>
            <a:r>
              <a:rPr lang="en-US" altLang="zh-CN" sz="2000" dirty="0">
                <a:solidFill>
                  <a:srgbClr val="EFEFEF"/>
                </a:solidFill>
                <a:cs typeface="+mn-ea"/>
                <a:sym typeface="+mn-lt"/>
              </a:rPr>
              <a:t>2 </a:t>
            </a:r>
            <a:r>
              <a:rPr lang="zh-CN" altLang="en-US" sz="2000" dirty="0">
                <a:solidFill>
                  <a:srgbClr val="EFEFEF"/>
                </a:solidFill>
                <a:cs typeface="+mn-ea"/>
                <a:sym typeface="+mn-lt"/>
              </a:rPr>
              <a:t>- 向量化</a:t>
            </a:r>
            <a:endParaRPr lang="zh-CN" altLang="en-US" sz="2000" dirty="0">
              <a:solidFill>
                <a:srgbClr val="EFEFEF"/>
              </a:solidFill>
              <a:cs typeface="+mn-ea"/>
              <a:sym typeface="+mn-lt"/>
            </a:endParaRPr>
          </a:p>
        </p:txBody>
      </p:sp>
      <p:sp>
        <p:nvSpPr>
          <p:cNvPr id="15"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中科大"/>
          <p:cNvPicPr>
            <a:picLocks noChangeAspect="1"/>
          </p:cNvPicPr>
          <p:nvPr/>
        </p:nvPicPr>
        <p:blipFill>
          <a:blip r:embed="rId1"/>
          <a:stretch>
            <a:fillRect/>
          </a:stretch>
        </p:blipFill>
        <p:spPr>
          <a:xfrm>
            <a:off x="11386651" y="205072"/>
            <a:ext cx="675640" cy="675640"/>
          </a:xfrm>
          <a:prstGeom prst="rect">
            <a:avLst/>
          </a:prstGeom>
        </p:spPr>
      </p:pic>
      <p:pic>
        <p:nvPicPr>
          <p:cNvPr id="5" name="图片 4" descr="upload_post_object_v2_2635995339"/>
          <p:cNvPicPr>
            <a:picLocks noChangeAspect="1"/>
          </p:cNvPicPr>
          <p:nvPr/>
        </p:nvPicPr>
        <p:blipFill>
          <a:blip r:embed="rId2"/>
          <a:srcRect/>
          <a:stretch>
            <a:fillRect/>
          </a:stretch>
        </p:blipFill>
        <p:spPr>
          <a:xfrm>
            <a:off x="2533479" y="1079873"/>
            <a:ext cx="7125134" cy="5377459"/>
          </a:xfrm>
          <a:prstGeom prst="rect">
            <a:avLst/>
          </a:prstGeom>
        </p:spPr>
      </p:pic>
      <p:cxnSp>
        <p:nvCxnSpPr>
          <p:cNvPr id="2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2"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33"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91490"/>
          </a:xfrm>
          <a:prstGeom prst="rect">
            <a:avLst/>
          </a:prstGeom>
          <a:noFill/>
        </p:spPr>
        <p:txBody>
          <a:bodyPr wrap="square" rtlCol="0">
            <a:spAutoFit/>
          </a:bodyPr>
          <a:p>
            <a:pPr algn="ctr">
              <a:lnSpc>
                <a:spcPct val="130000"/>
              </a:lnSpc>
            </a:pPr>
            <a:r>
              <a:rPr lang="en-US" altLang="zh-CN" sz="2000" dirty="0">
                <a:solidFill>
                  <a:srgbClr val="EFEFEF"/>
                </a:solidFill>
                <a:cs typeface="+mn-ea"/>
                <a:sym typeface="+mn-lt"/>
              </a:rPr>
              <a:t>2 </a:t>
            </a:r>
            <a:r>
              <a:rPr lang="zh-CN" altLang="en-US" sz="2000" dirty="0">
                <a:solidFill>
                  <a:srgbClr val="EFEFEF"/>
                </a:solidFill>
                <a:cs typeface="+mn-ea"/>
                <a:sym typeface="+mn-lt"/>
              </a:rPr>
              <a:t>- 向量化</a:t>
            </a:r>
            <a:endParaRPr lang="zh-CN" altLang="en-US" sz="2000" dirty="0">
              <a:solidFill>
                <a:srgbClr val="EFEFEF"/>
              </a:solidFill>
              <a:cs typeface="+mn-ea"/>
              <a:sym typeface="+mn-lt"/>
            </a:endParaRPr>
          </a:p>
        </p:txBody>
      </p:sp>
      <p:sp>
        <p:nvSpPr>
          <p:cNvPr id="34"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cxnSp>
        <p:nvCxnSpPr>
          <p:cNvPr id="54"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5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91490"/>
          </a:xfrm>
          <a:prstGeom prst="rect">
            <a:avLst/>
          </a:prstGeom>
          <a:noFill/>
        </p:spPr>
        <p:txBody>
          <a:bodyPr wrap="square" rtlCol="0">
            <a:spAutoFit/>
          </a:bodyPr>
          <a:p>
            <a:pPr algn="ctr">
              <a:lnSpc>
                <a:spcPct val="130000"/>
              </a:lnSpc>
            </a:pPr>
            <a:r>
              <a:rPr lang="en-US" altLang="zh-CN" sz="2000" dirty="0">
                <a:solidFill>
                  <a:srgbClr val="EFEFEF"/>
                </a:solidFill>
                <a:cs typeface="+mn-ea"/>
                <a:sym typeface="+mn-lt"/>
              </a:rPr>
              <a:t>3 </a:t>
            </a:r>
            <a:r>
              <a:rPr lang="zh-CN" altLang="en-US" sz="2000" dirty="0">
                <a:solidFill>
                  <a:srgbClr val="EFEFEF"/>
                </a:solidFill>
                <a:cs typeface="+mn-ea"/>
                <a:sym typeface="+mn-lt"/>
              </a:rPr>
              <a:t>- 构建图</a:t>
            </a:r>
            <a:endParaRPr lang="zh-CN" altLang="en-US" sz="2000" dirty="0">
              <a:solidFill>
                <a:srgbClr val="EFEFEF"/>
              </a:solidFill>
              <a:cs typeface="+mn-ea"/>
              <a:sym typeface="+mn-lt"/>
            </a:endParaRPr>
          </a:p>
        </p:txBody>
      </p:sp>
      <p:sp>
        <p:nvSpPr>
          <p:cNvPr id="5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59" name="文本框 58"/>
          <p:cNvSpPr txBox="1"/>
          <p:nvPr userDrawn="1"/>
        </p:nvSpPr>
        <p:spPr>
          <a:xfrm>
            <a:off x="946504" y="1846962"/>
            <a:ext cx="3433754" cy="540186"/>
          </a:xfrm>
          <a:prstGeom prst="rect">
            <a:avLst/>
          </a:prstGeom>
        </p:spPr>
        <p:txBody>
          <a:bodyPr wrap="square" rtlCol="0">
            <a:noAutofit/>
          </a:bodyPr>
          <a:p>
            <a:pPr marL="285750" indent="-285750" algn="l">
              <a:buChar char="•"/>
            </a:pPr>
            <a:r>
              <a:rPr lang="zh-CN" altLang="en-US" sz="3200"/>
              <a:t>生成关键词结点</a:t>
            </a:r>
            <a:endParaRPr lang="zh-CN" altLang="en-US" sz="3200"/>
          </a:p>
        </p:txBody>
      </p:sp>
      <p:sp>
        <p:nvSpPr>
          <p:cNvPr id="60" name="文本框 59"/>
          <p:cNvSpPr txBox="1"/>
          <p:nvPr userDrawn="1"/>
        </p:nvSpPr>
        <p:spPr>
          <a:xfrm>
            <a:off x="946451" y="2917186"/>
            <a:ext cx="2437078" cy="461010"/>
          </a:xfrm>
          <a:prstGeom prst="rect">
            <a:avLst/>
          </a:prstGeom>
        </p:spPr>
        <p:txBody>
          <a:bodyPr wrap="none" rtlCol="0">
            <a:noAutofit/>
          </a:bodyPr>
          <a:p>
            <a:pPr marL="285750" indent="-285750" algn="l">
              <a:buChar char="•"/>
            </a:pPr>
            <a:r>
              <a:rPr lang="zh-CN" altLang="en-US" sz="3200"/>
              <a:t>查找文件节点</a:t>
            </a:r>
            <a:endParaRPr lang="zh-CN" altLang="en-US" sz="3200"/>
          </a:p>
        </p:txBody>
      </p:sp>
      <p:sp>
        <p:nvSpPr>
          <p:cNvPr id="61" name="文本框 60"/>
          <p:cNvSpPr txBox="1"/>
          <p:nvPr userDrawn="1"/>
        </p:nvSpPr>
        <p:spPr>
          <a:xfrm>
            <a:off x="946451" y="3905553"/>
            <a:ext cx="2437025" cy="460375"/>
          </a:xfrm>
          <a:prstGeom prst="rect">
            <a:avLst/>
          </a:prstGeom>
        </p:spPr>
        <p:txBody>
          <a:bodyPr wrap="none" rtlCol="0">
            <a:noAutofit/>
          </a:bodyPr>
          <a:p>
            <a:pPr marL="285750" indent="-285750" algn="l">
              <a:buChar char="•"/>
            </a:pPr>
            <a:r>
              <a:rPr lang="zh-CN" altLang="en-US" sz="3200"/>
              <a:t>连边，构建图</a:t>
            </a:r>
            <a:endParaRPr lang="zh-CN" altLang="en-US" sz="3200"/>
          </a:p>
        </p:txBody>
      </p:sp>
      <p:pic>
        <p:nvPicPr>
          <p:cNvPr id="62" name="图片 61" descr="upload_post_object_v2_2566915379"/>
          <p:cNvPicPr>
            <a:picLocks noChangeAspect="1"/>
          </p:cNvPicPr>
          <p:nvPr/>
        </p:nvPicPr>
        <p:blipFill>
          <a:blip r:embed="rId2"/>
          <a:srcRect l="9130" t="1076" r="-9130" b="-1076"/>
          <a:stretch>
            <a:fillRect/>
          </a:stretch>
        </p:blipFill>
        <p:spPr>
          <a:xfrm>
            <a:off x="4462511" y="903021"/>
            <a:ext cx="8834446" cy="57643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中科大"/>
          <p:cNvPicPr>
            <a:picLocks noChangeAspect="1"/>
          </p:cNvPicPr>
          <p:nvPr/>
        </p:nvPicPr>
        <p:blipFill>
          <a:blip r:embed="rId1"/>
          <a:stretch>
            <a:fillRect/>
          </a:stretch>
        </p:blipFill>
        <p:spPr>
          <a:xfrm>
            <a:off x="11134090" y="227330"/>
            <a:ext cx="675640" cy="675640"/>
          </a:xfrm>
          <a:prstGeom prst="rect">
            <a:avLst/>
          </a:prstGeom>
        </p:spPr>
      </p:pic>
      <p:cxnSp>
        <p:nvCxnSpPr>
          <p:cNvPr id="54"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5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91490"/>
          </a:xfrm>
          <a:prstGeom prst="rect">
            <a:avLst/>
          </a:prstGeom>
          <a:noFill/>
        </p:spPr>
        <p:txBody>
          <a:bodyPr wrap="square" rtlCol="0">
            <a:spAutoFit/>
          </a:bodyPr>
          <a:p>
            <a:pPr algn="ctr">
              <a:lnSpc>
                <a:spcPct val="130000"/>
              </a:lnSpc>
            </a:pPr>
            <a:r>
              <a:rPr lang="en-US" altLang="zh-CN" sz="2000" dirty="0">
                <a:solidFill>
                  <a:srgbClr val="EFEFEF"/>
                </a:solidFill>
                <a:cs typeface="+mn-ea"/>
                <a:sym typeface="+mn-lt"/>
              </a:rPr>
              <a:t>4 </a:t>
            </a:r>
            <a:r>
              <a:rPr lang="zh-CN" altLang="en-US" sz="2000" dirty="0">
                <a:solidFill>
                  <a:srgbClr val="EFEFEF"/>
                </a:solidFill>
                <a:cs typeface="+mn-ea"/>
                <a:sym typeface="+mn-lt"/>
              </a:rPr>
              <a:t>- 存储优化</a:t>
            </a:r>
            <a:endParaRPr lang="zh-CN" altLang="en-US" sz="2000" dirty="0">
              <a:solidFill>
                <a:srgbClr val="EFEFEF"/>
              </a:solidFill>
              <a:cs typeface="+mn-ea"/>
              <a:sym typeface="+mn-lt"/>
            </a:endParaRPr>
          </a:p>
        </p:txBody>
      </p:sp>
      <p:pic>
        <p:nvPicPr>
          <p:cNvPr id="5" name="图片 4" descr="upload_post_object_v2_1540048699"/>
          <p:cNvPicPr>
            <a:picLocks noChangeAspect="1"/>
          </p:cNvPicPr>
          <p:nvPr/>
        </p:nvPicPr>
        <p:blipFill>
          <a:blip r:embed="rId2"/>
          <a:stretch>
            <a:fillRect/>
          </a:stretch>
        </p:blipFill>
        <p:spPr>
          <a:xfrm>
            <a:off x="601707" y="1255398"/>
            <a:ext cx="3993788" cy="1381779"/>
          </a:xfrm>
          <a:prstGeom prst="rect">
            <a:avLst/>
          </a:prstGeom>
        </p:spPr>
      </p:pic>
      <p:sp>
        <p:nvSpPr>
          <p:cNvPr id="59" name="文本框 58"/>
          <p:cNvSpPr txBox="1"/>
          <p:nvPr userDrawn="1"/>
        </p:nvSpPr>
        <p:spPr>
          <a:xfrm>
            <a:off x="790541" y="3058687"/>
            <a:ext cx="3878049" cy="540186"/>
          </a:xfrm>
          <a:prstGeom prst="rect">
            <a:avLst/>
          </a:prstGeom>
        </p:spPr>
        <p:txBody>
          <a:bodyPr wrap="square" rtlCol="0">
            <a:noAutofit/>
          </a:bodyPr>
          <a:p>
            <a:pPr marL="285750" indent="-285750" algn="l">
              <a:buChar char="•"/>
            </a:pPr>
            <a:r>
              <a:rPr lang="zh-CN" altLang="en-US" sz="2400"/>
              <a:t>高性能，弹性吞吐</a:t>
            </a:r>
            <a:endParaRPr lang="zh-CN" altLang="en-US" sz="2400"/>
          </a:p>
        </p:txBody>
      </p:sp>
      <p:sp>
        <p:nvSpPr>
          <p:cNvPr id="8" name="文本框 7"/>
          <p:cNvSpPr txBox="1"/>
          <p:nvPr userDrawn="1"/>
        </p:nvSpPr>
        <p:spPr>
          <a:xfrm>
            <a:off x="790503" y="3860923"/>
            <a:ext cx="3878049" cy="540186"/>
          </a:xfrm>
          <a:prstGeom prst="rect">
            <a:avLst/>
          </a:prstGeom>
        </p:spPr>
        <p:txBody>
          <a:bodyPr wrap="square" rtlCol="0">
            <a:noAutofit/>
          </a:bodyPr>
          <a:p>
            <a:pPr marL="285750" indent="-285750" algn="l">
              <a:buChar char="•"/>
            </a:pPr>
            <a:r>
              <a:rPr lang="zh-CN" altLang="en-US" sz="2400"/>
              <a:t>具有良好的数据一致性</a:t>
            </a:r>
            <a:endParaRPr lang="zh-CN" altLang="en-US" sz="2400"/>
          </a:p>
        </p:txBody>
      </p:sp>
      <p:pic>
        <p:nvPicPr>
          <p:cNvPr id="9" name="图片 8" descr="upload_post_object_v2_983177138"/>
          <p:cNvPicPr>
            <a:picLocks noChangeAspect="1"/>
          </p:cNvPicPr>
          <p:nvPr/>
        </p:nvPicPr>
        <p:blipFill>
          <a:blip r:embed="rId3"/>
          <a:stretch>
            <a:fillRect/>
          </a:stretch>
        </p:blipFill>
        <p:spPr>
          <a:xfrm>
            <a:off x="5058127" y="902944"/>
            <a:ext cx="6186381" cy="3262350"/>
          </a:xfrm>
          <a:prstGeom prst="rect">
            <a:avLst/>
          </a:prstGeom>
        </p:spPr>
      </p:pic>
      <p:pic>
        <p:nvPicPr>
          <p:cNvPr id="10" name="图片 9" descr="upload_post_object_v2_2695897708"/>
          <p:cNvPicPr>
            <a:picLocks noChangeAspect="1"/>
          </p:cNvPicPr>
          <p:nvPr/>
        </p:nvPicPr>
        <p:blipFill>
          <a:blip r:embed="rId4"/>
          <a:stretch>
            <a:fillRect/>
          </a:stretch>
        </p:blipFill>
        <p:spPr>
          <a:xfrm>
            <a:off x="5312307" y="3363689"/>
            <a:ext cx="6185698" cy="3160931"/>
          </a:xfrm>
          <a:prstGeom prst="rect">
            <a:avLst/>
          </a:prstGeom>
        </p:spPr>
      </p:pic>
      <p:sp>
        <p:nvSpPr>
          <p:cNvPr id="11" name="文本框 10"/>
          <p:cNvSpPr txBox="1"/>
          <p:nvPr userDrawn="1"/>
        </p:nvSpPr>
        <p:spPr>
          <a:xfrm>
            <a:off x="790503" y="4674112"/>
            <a:ext cx="3878049" cy="540186"/>
          </a:xfrm>
          <a:prstGeom prst="rect">
            <a:avLst/>
          </a:prstGeom>
        </p:spPr>
        <p:txBody>
          <a:bodyPr wrap="square" rtlCol="0">
            <a:noAutofit/>
          </a:bodyPr>
          <a:p>
            <a:pPr marL="285750" indent="-285750" algn="l">
              <a:buChar char="•"/>
            </a:pPr>
            <a:r>
              <a:rPr lang="zh-CN" altLang="en-US" sz="2400">
                <a:solidFill>
                  <a:schemeClr val="tx1"/>
                </a:solidFill>
              </a:rPr>
              <a:t>操作简单，易于维护</a:t>
            </a:r>
          </a:p>
        </p:txBody>
      </p:sp>
      <p:sp>
        <p:nvSpPr>
          <p:cNvPr id="12" name="文本框 11"/>
          <p:cNvSpPr txBox="1"/>
          <p:nvPr userDrawn="1"/>
        </p:nvSpPr>
        <p:spPr>
          <a:xfrm>
            <a:off x="790503" y="5487711"/>
            <a:ext cx="3878049" cy="540186"/>
          </a:xfrm>
          <a:prstGeom prst="rect">
            <a:avLst/>
          </a:prstGeom>
        </p:spPr>
        <p:txBody>
          <a:bodyPr wrap="square" rtlCol="0">
            <a:noAutofit/>
          </a:bodyPr>
          <a:p>
            <a:pPr marL="285750" indent="-285750" algn="l">
              <a:buChar char="•"/>
            </a:pPr>
            <a:r>
              <a:rPr lang="zh-CN" altLang="en-US" sz="2400">
                <a:solidFill>
                  <a:schemeClr val="tx1"/>
                </a:solidFill>
              </a:rPr>
              <a:t>自带监控模块</a:t>
            </a:r>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114925" y="2700020"/>
            <a:ext cx="196151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chemeClr val="bg2">
                    <a:lumMod val="25000"/>
                  </a:schemeClr>
                </a:solidFill>
                <a:effectLst/>
                <a:uLnTx/>
                <a:uFillTx/>
                <a:cs typeface="+mn-ea"/>
                <a:sym typeface="+mn-lt"/>
              </a:rPr>
              <a:t>Part /04</a:t>
            </a:r>
            <a:endParaRPr kumimoji="0" lang="zh-CN" altLang="en-US" sz="4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p:nvPr/>
        </p:nvSpPr>
        <p:spPr>
          <a:xfrm>
            <a:off x="4759661" y="3406776"/>
            <a:ext cx="2672080" cy="521970"/>
          </a:xfrm>
          <a:prstGeom prst="rect">
            <a:avLst/>
          </a:prstGeom>
          <a:noFill/>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2800" noProof="0" dirty="0">
                <a:ln>
                  <a:noFill/>
                </a:ln>
                <a:solidFill>
                  <a:schemeClr val="bg2">
                    <a:lumMod val="25000"/>
                  </a:schemeClr>
                </a:solidFill>
                <a:effectLst/>
                <a:uLnTx/>
                <a:uFillTx/>
                <a:cs typeface="+mn-ea"/>
                <a:sym typeface="+mn-lt"/>
              </a:rPr>
              <a:t>检索等主要操作</a:t>
            </a:r>
            <a:endParaRPr kumimoji="0" lang="zh-CN" altLang="en-US" sz="28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9" name="Flying impression design ——飞印象设计是一家专业的广告设计制作工作室，专注于平面、OFFICE、摄影等业务，工作室成立于2016年，拥有高水平的设计团队，已经立足于市场，今后将输出更多精致作品。"/>
          <p:cNvSpPr/>
          <p:nvPr/>
        </p:nvSpPr>
        <p:spPr>
          <a:xfrm>
            <a:off x="5719445" y="1896110"/>
            <a:ext cx="753110" cy="737235"/>
          </a:xfrm>
          <a:custGeom>
            <a:avLst/>
            <a:gdLst/>
            <a:ahLst/>
            <a:cxnLst>
              <a:cxn ang="0">
                <a:pos x="wd2" y="hd2"/>
              </a:cxn>
              <a:cxn ang="5400000">
                <a:pos x="wd2" y="hd2"/>
              </a:cxn>
              <a:cxn ang="10800000">
                <a:pos x="wd2" y="hd2"/>
              </a:cxn>
              <a:cxn ang="16200000">
                <a:pos x="wd2" y="hd2"/>
              </a:cxn>
            </a:cxnLst>
            <a:rect l="0" t="0" r="r" b="b"/>
            <a:pathLst>
              <a:path w="21600" h="21600" extrusionOk="0">
                <a:moveTo>
                  <a:pt x="10800" y="12408"/>
                </a:moveTo>
                <a:cubicBezTo>
                  <a:pt x="10303" y="12408"/>
                  <a:pt x="9900" y="12820"/>
                  <a:pt x="9900" y="13328"/>
                </a:cubicBezTo>
                <a:cubicBezTo>
                  <a:pt x="9900" y="13836"/>
                  <a:pt x="10303" y="14247"/>
                  <a:pt x="10800" y="14247"/>
                </a:cubicBezTo>
                <a:cubicBezTo>
                  <a:pt x="11297" y="14247"/>
                  <a:pt x="11700" y="13836"/>
                  <a:pt x="11700" y="13328"/>
                </a:cubicBezTo>
                <a:cubicBezTo>
                  <a:pt x="11700" y="12820"/>
                  <a:pt x="11297" y="12408"/>
                  <a:pt x="10800" y="12408"/>
                </a:cubicBezTo>
                <a:close/>
                <a:moveTo>
                  <a:pt x="1800" y="14706"/>
                </a:moveTo>
                <a:lnTo>
                  <a:pt x="1800" y="11959"/>
                </a:lnTo>
                <a:lnTo>
                  <a:pt x="19800" y="11959"/>
                </a:lnTo>
                <a:lnTo>
                  <a:pt x="19800" y="14706"/>
                </a:lnTo>
                <a:cubicBezTo>
                  <a:pt x="19800" y="14706"/>
                  <a:pt x="1800" y="14706"/>
                  <a:pt x="1800" y="14706"/>
                </a:cubicBezTo>
                <a:close/>
                <a:moveTo>
                  <a:pt x="11700" y="19760"/>
                </a:moveTo>
                <a:lnTo>
                  <a:pt x="9900" y="19760"/>
                </a:lnTo>
                <a:lnTo>
                  <a:pt x="9900" y="16559"/>
                </a:lnTo>
                <a:lnTo>
                  <a:pt x="11700" y="16559"/>
                </a:lnTo>
                <a:cubicBezTo>
                  <a:pt x="11700" y="16559"/>
                  <a:pt x="11700" y="19760"/>
                  <a:pt x="11700" y="19760"/>
                </a:cubicBezTo>
                <a:close/>
                <a:moveTo>
                  <a:pt x="1800" y="1840"/>
                </a:moveTo>
                <a:lnTo>
                  <a:pt x="19800" y="1840"/>
                </a:lnTo>
                <a:lnTo>
                  <a:pt x="19800" y="10111"/>
                </a:lnTo>
                <a:lnTo>
                  <a:pt x="1800" y="10111"/>
                </a:lnTo>
                <a:cubicBezTo>
                  <a:pt x="1800" y="10111"/>
                  <a:pt x="1800" y="1840"/>
                  <a:pt x="1800" y="1840"/>
                </a:cubicBezTo>
                <a:close/>
                <a:moveTo>
                  <a:pt x="21600" y="16559"/>
                </a:moveTo>
                <a:lnTo>
                  <a:pt x="21600" y="0"/>
                </a:lnTo>
                <a:lnTo>
                  <a:pt x="0" y="0"/>
                </a:lnTo>
                <a:lnTo>
                  <a:pt x="0" y="16559"/>
                </a:lnTo>
                <a:lnTo>
                  <a:pt x="8100" y="16559"/>
                </a:lnTo>
                <a:lnTo>
                  <a:pt x="8100" y="19760"/>
                </a:lnTo>
                <a:lnTo>
                  <a:pt x="6300" y="19760"/>
                </a:lnTo>
                <a:lnTo>
                  <a:pt x="6300" y="21600"/>
                </a:lnTo>
                <a:lnTo>
                  <a:pt x="15300" y="21600"/>
                </a:lnTo>
                <a:lnTo>
                  <a:pt x="15300" y="19760"/>
                </a:lnTo>
                <a:lnTo>
                  <a:pt x="13500" y="19760"/>
                </a:lnTo>
                <a:lnTo>
                  <a:pt x="13500" y="16559"/>
                </a:lnTo>
                <a:cubicBezTo>
                  <a:pt x="13500" y="16559"/>
                  <a:pt x="21600" y="16559"/>
                  <a:pt x="21600" y="16559"/>
                </a:cubicBezTo>
                <a:close/>
              </a:path>
            </a:pathLst>
          </a:custGeom>
          <a:solidFill>
            <a:schemeClr val="bg2">
              <a:lumMod val="25000"/>
            </a:schemeClr>
          </a:solidFill>
          <a:ln w="12700">
            <a:miter lim="400000"/>
          </a:ln>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cs typeface="+mn-ea"/>
              <a:sym typeface="+mn-lt"/>
            </a:endParaRPr>
          </a:p>
        </p:txBody>
      </p:sp>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sp>
        <p:nvSpPr>
          <p:cNvPr id="3" name="文本框 2"/>
          <p:cNvSpPr txBox="1"/>
          <p:nvPr userDrawn="1"/>
        </p:nvSpPr>
        <p:spPr>
          <a:xfrm>
            <a:off x="4675777" y="4226498"/>
            <a:ext cx="2697480" cy="368300"/>
          </a:xfrm>
          <a:prstGeom prst="rect">
            <a:avLst/>
          </a:prstGeom>
        </p:spPr>
        <p:txBody>
          <a:bodyPr wrap="none" rtlCol="0">
            <a:spAutoFit/>
          </a:bodyPr>
          <a:p>
            <a:r>
              <a:rPr lang="zh-CN" altLang="en-US"/>
              <a:t>展示文件检索的不同方式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ying impression design ——飞印象设计是一家专业的广告设计制作工作室，专注于平面、OFFICE、摄影等业务，工作室成立于2016年，拥有高水平的设计团队，已经立足于市场，今后将输出更多精致作品。"/>
          <p:cNvSpPr>
            <a:spLocks noChangeArrowheads="1"/>
          </p:cNvSpPr>
          <p:nvPr/>
        </p:nvSpPr>
        <p:spPr bwMode="auto">
          <a:xfrm>
            <a:off x="2188165" y="4159715"/>
            <a:ext cx="3045474" cy="506930"/>
          </a:xfrm>
          <a:prstGeom prst="rect">
            <a:avLst/>
          </a:prstGeom>
          <a:noFill/>
        </p:spPr>
        <p:txBody>
          <a:bodyPr wrap="square">
            <a:noAutofit/>
          </a:bodyPr>
          <a:lstStyle/>
          <a:p>
            <a:pPr>
              <a:spcBef>
                <a:spcPct val="0"/>
              </a:spcBef>
            </a:pPr>
            <a:r>
              <a:rPr lang="en-US" altLang="zh-CN" sz="2400" dirty="0" err="1">
                <a:solidFill>
                  <a:schemeClr val="bg2">
                    <a:lumMod val="25000"/>
                  </a:schemeClr>
                </a:solidFill>
                <a:cs typeface="+mn-ea"/>
                <a:sym typeface="+mn-lt"/>
              </a:rPr>
              <a:t>VIVO50FS</a:t>
            </a:r>
            <a:endParaRPr lang="zh-CN" altLang="en-US" sz="2400" dirty="0">
              <a:solidFill>
                <a:schemeClr val="bg2">
                  <a:lumMod val="25000"/>
                </a:schemeClr>
              </a:solidFill>
              <a:cs typeface="+mn-ea"/>
              <a:sym typeface="+mn-lt"/>
            </a:endParaRPr>
          </a:p>
        </p:txBody>
      </p:sp>
      <p:sp>
        <p:nvSpPr>
          <p:cNvPr id="1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87818" y="4981663"/>
            <a:ext cx="5575465" cy="570865"/>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mj-ea"/>
                <a:ea typeface="+mj-ea"/>
                <a:cs typeface="+mn-ea"/>
                <a:sym typeface="+mn-lt"/>
              </a:rPr>
              <a:t>本项目名为</a:t>
            </a:r>
            <a:r>
              <a:rPr lang="en-US" altLang="zh-CN" sz="1200" dirty="0">
                <a:solidFill>
                  <a:schemeClr val="tx1">
                    <a:lumMod val="75000"/>
                    <a:lumOff val="25000"/>
                  </a:schemeClr>
                </a:solidFill>
                <a:latin typeface="+mj-ea"/>
                <a:ea typeface="+mj-ea"/>
                <a:cs typeface="+mn-ea"/>
                <a:sym typeface="+mn-lt"/>
              </a:rPr>
              <a:t>VIVO50</a:t>
            </a:r>
            <a:r>
              <a:rPr lang="en-US" altLang="zh-CN" sz="1200" dirty="0" err="1">
                <a:solidFill>
                  <a:schemeClr val="tx1">
                    <a:lumMod val="75000"/>
                    <a:lumOff val="25000"/>
                  </a:schemeClr>
                </a:solidFill>
                <a:latin typeface="+mj-ea"/>
                <a:ea typeface="+mj-ea"/>
                <a:cs typeface="+mn-ea"/>
                <a:sym typeface="+mn-lt"/>
              </a:rPr>
              <a:t>FS</a:t>
            </a:r>
            <a:r>
              <a:rPr lang="zh-CN" altLang="en-US" sz="1200" dirty="0">
                <a:solidFill>
                  <a:schemeClr val="tx1">
                    <a:lumMod val="75000"/>
                    <a:lumOff val="25000"/>
                  </a:schemeClr>
                </a:solidFill>
                <a:latin typeface="+mj-ea"/>
                <a:ea typeface="+mj-ea"/>
                <a:cs typeface="+mn-ea"/>
                <a:sym typeface="+mn-lt"/>
              </a:rPr>
              <a:t>，全称为</a:t>
            </a:r>
            <a:r>
              <a:rPr lang="en-US" altLang="zh-CN" sz="1200" dirty="0">
                <a:solidFill>
                  <a:schemeClr val="tx1">
                    <a:lumMod val="75000"/>
                    <a:lumOff val="25000"/>
                  </a:schemeClr>
                </a:solidFill>
                <a:latin typeface="+mj-ea"/>
                <a:ea typeface="+mj-ea"/>
                <a:cs typeface="+mn-ea"/>
                <a:sym typeface="+mn-lt"/>
              </a:rPr>
              <a:t>VIVO50 File System</a:t>
            </a:r>
            <a:r>
              <a:rPr lang="zh-CN" altLang="en-US" sz="1200" dirty="0">
                <a:solidFill>
                  <a:schemeClr val="tx1">
                    <a:lumMod val="75000"/>
                    <a:lumOff val="25000"/>
                  </a:schemeClr>
                </a:solidFill>
                <a:latin typeface="+mj-ea"/>
                <a:ea typeface="+mj-ea"/>
                <a:cs typeface="+mn-ea"/>
                <a:sym typeface="+mn-lt"/>
              </a:rPr>
              <a:t>，是一个支持多种文件类型和搜索模式的的分布式图文件系统。</a:t>
            </a:r>
            <a:endParaRPr lang="en-US" altLang="zh-CN" sz="1200" dirty="0">
              <a:solidFill>
                <a:schemeClr val="tx1">
                  <a:lumMod val="75000"/>
                  <a:lumOff val="25000"/>
                </a:schemeClr>
              </a:solidFill>
              <a:latin typeface="+mj-ea"/>
              <a:ea typeface="+mj-ea"/>
              <a:cs typeface="+mn-ea"/>
              <a:sym typeface="+mn-lt"/>
            </a:endParaRPr>
          </a:p>
        </p:txBody>
      </p:sp>
      <p:grpSp>
        <p:nvGrpSpPr>
          <p:cNvPr id="16" name="组合 15"/>
          <p:cNvGrpSpPr/>
          <p:nvPr/>
        </p:nvGrpSpPr>
        <p:grpSpPr>
          <a:xfrm>
            <a:off x="7219006" y="921434"/>
            <a:ext cx="3332600" cy="759397"/>
            <a:chOff x="6295350" y="984611"/>
            <a:chExt cx="3332600" cy="759397"/>
          </a:xfrm>
        </p:grpSpPr>
        <p:grpSp>
          <p:nvGrpSpPr>
            <p:cNvPr id="12"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6990658" y="1098848"/>
              <a:ext cx="2637292" cy="645160"/>
              <a:chOff x="2140665" y="3195583"/>
              <a:chExt cx="2637292" cy="645160"/>
            </a:xfrm>
          </p:grpSpPr>
          <p:sp>
            <p:nvSpPr>
              <p:cNvPr id="13" name="Flying impression design ——飞印象设计是一家专业的广告设计制作工作室，专注于平面、OFFICE、摄影等业务，工作室成立于2016年，拥有高水平的设计团队，已经立足于市场，今后将输出更多精致作品。"/>
              <p:cNvSpPr/>
              <p:nvPr/>
            </p:nvSpPr>
            <p:spPr>
              <a:xfrm>
                <a:off x="2140665" y="3195583"/>
                <a:ext cx="2468880" cy="645160"/>
              </a:xfrm>
              <a:prstGeom prst="rect">
                <a:avLst/>
              </a:prstGeom>
              <a:noFill/>
            </p:spPr>
            <p:txBody>
              <a:bodyPr wrap="none">
                <a:spAutoFit/>
              </a:bodyPr>
              <a:lstStyle/>
              <a:p>
                <a:pPr>
                  <a:spcBef>
                    <a:spcPct val="0"/>
                  </a:spcBef>
                </a:pPr>
                <a:r>
                  <a:rPr lang="zh-CN" altLang="en-US" sz="1800" dirty="0">
                    <a:solidFill>
                      <a:schemeClr val="tx1">
                        <a:lumMod val="95000"/>
                        <a:lumOff val="5000"/>
                      </a:schemeClr>
                    </a:solidFill>
                    <a:cs typeface="+mn-ea"/>
                    <a:sym typeface="+mn-lt"/>
                  </a:rPr>
                  <a:t>项目介绍和架构的搭建</a:t>
                </a:r>
                <a:endParaRPr lang="en-US" altLang="zh-CN" sz="1800" dirty="0">
                  <a:solidFill>
                    <a:schemeClr val="tx1">
                      <a:lumMod val="95000"/>
                      <a:lumOff val="5000"/>
                    </a:schemeClr>
                  </a:solidFill>
                  <a:cs typeface="+mn-ea"/>
                  <a:sym typeface="+mn-lt"/>
                </a:endParaRPr>
              </a:p>
              <a:p>
                <a:pPr algn="l">
                  <a:spcBef>
                    <a:spcPct val="0"/>
                  </a:spcBef>
                </a:pPr>
                <a:endParaRPr lang="en-US" altLang="zh-CN" dirty="0">
                  <a:solidFill>
                    <a:schemeClr val="tx1">
                      <a:lumMod val="75000"/>
                      <a:lumOff val="25000"/>
                    </a:schemeClr>
                  </a:solidFill>
                  <a:cs typeface="+mn-ea"/>
                  <a:sym typeface="+mn-lt"/>
                </a:endParaRPr>
              </a:p>
            </p:txBody>
          </p:sp>
          <p:sp>
            <p:nvSpPr>
              <p:cNvPr id="14"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49443" y="3364233"/>
                <a:ext cx="2528514" cy="235706"/>
              </a:xfrm>
              <a:prstGeom prst="rect">
                <a:avLst/>
              </a:prstGeom>
              <a:noFill/>
            </p:spPr>
            <p:txBody>
              <a:bodyPr wrap="square" rtlCol="0">
                <a:spAutoFit/>
              </a:bodyPr>
              <a:lstStyle/>
              <a:p>
                <a:pPr>
                  <a:lnSpc>
                    <a:spcPct val="130000"/>
                  </a:lnSpc>
                </a:pPr>
                <a:endParaRPr lang="en-US" altLang="zh-CN" sz="800" dirty="0">
                  <a:solidFill>
                    <a:schemeClr val="tx1">
                      <a:lumMod val="75000"/>
                      <a:lumOff val="25000"/>
                    </a:schemeClr>
                  </a:solidFill>
                  <a:cs typeface="+mn-ea"/>
                  <a:sym typeface="+mn-lt"/>
                </a:endParaRPr>
              </a:p>
            </p:txBody>
          </p:sp>
        </p:grpSp>
        <p:sp>
          <p:nvSpPr>
            <p:cNvPr id="15" name="Flying impression design ——飞印象设计是一家专业的广告设计制作工作室，专注于平面、OFFICE、摄影等业务，工作室成立于2016年，拥有高水平的设计团队，已经立足于市场，今后将输出更多精致作品。"/>
            <p:cNvSpPr/>
            <p:nvPr/>
          </p:nvSpPr>
          <p:spPr>
            <a:xfrm>
              <a:off x="6295350" y="984611"/>
              <a:ext cx="695308" cy="695308"/>
            </a:xfrm>
            <a:prstGeom prst="ellipse">
              <a:avLst/>
            </a:prstGeom>
            <a:solidFill>
              <a:schemeClr val="bg2">
                <a:lumMod val="2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EFEFEF"/>
                  </a:solidFill>
                  <a:cs typeface="+mn-ea"/>
                  <a:sym typeface="+mn-lt"/>
                </a:rPr>
                <a:t>1</a:t>
              </a:r>
              <a:endParaRPr lang="zh-CN" altLang="en-US" sz="2800" dirty="0">
                <a:solidFill>
                  <a:srgbClr val="EFEFEF"/>
                </a:solidFill>
                <a:cs typeface="+mn-ea"/>
                <a:sym typeface="+mn-lt"/>
              </a:endParaRPr>
            </a:p>
          </p:txBody>
        </p:sp>
      </p:grpSp>
      <p:grpSp>
        <p:nvGrpSpPr>
          <p:cNvPr id="17" name="组合 16"/>
          <p:cNvGrpSpPr/>
          <p:nvPr/>
        </p:nvGrpSpPr>
        <p:grpSpPr>
          <a:xfrm>
            <a:off x="6691504" y="1891370"/>
            <a:ext cx="2320937" cy="695308"/>
            <a:chOff x="6295350" y="984611"/>
            <a:chExt cx="2320937" cy="695308"/>
          </a:xfrm>
        </p:grpSpPr>
        <p:sp>
          <p:nvSpPr>
            <p:cNvPr id="20" name="Flying impression design ——飞印象设计是一家专业的广告设计制作工作室，专注于平面、OFFICE、摄影等业务，工作室成立于2016年，拥有高水平的设计团队，已经立足于市场，今后将输出更多精致作品。"/>
            <p:cNvSpPr/>
            <p:nvPr/>
          </p:nvSpPr>
          <p:spPr>
            <a:xfrm>
              <a:off x="8306407" y="1033338"/>
              <a:ext cx="309880" cy="368300"/>
            </a:xfrm>
            <a:prstGeom prst="rect">
              <a:avLst/>
            </a:prstGeom>
            <a:noFill/>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defRPr/>
              </a:pPr>
              <a:endParaRPr lang="zh-CN" altLang="en-US" sz="1800" dirty="0">
                <a:solidFill>
                  <a:schemeClr val="bg2">
                    <a:lumMod val="25000"/>
                  </a:schemeClr>
                </a:solidFill>
                <a:cs typeface="+mn-ea"/>
                <a:sym typeface="+mn-lt"/>
              </a:endParaRPr>
            </a:p>
          </p:txBody>
        </p:sp>
        <p:sp>
          <p:nvSpPr>
            <p:cNvPr id="19" name="Flying impression design ——飞印象设计是一家专业的广告设计制作工作室，专注于平面、OFFICE、摄影等业务，工作室成立于2016年，拥有高水平的设计团队，已经立足于市场，今后将输出更多精致作品。"/>
            <p:cNvSpPr/>
            <p:nvPr/>
          </p:nvSpPr>
          <p:spPr>
            <a:xfrm>
              <a:off x="6295350" y="984611"/>
              <a:ext cx="695308" cy="695308"/>
            </a:xfrm>
            <a:prstGeom prst="ellipse">
              <a:avLst/>
            </a:prstGeom>
            <a:solidFill>
              <a:schemeClr val="bg2">
                <a:lumMod val="2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EFEFEF"/>
                  </a:solidFill>
                  <a:cs typeface="+mn-ea"/>
                  <a:sym typeface="+mn-lt"/>
                </a:rPr>
                <a:t>2</a:t>
              </a:r>
              <a:endParaRPr lang="zh-CN" altLang="en-US" sz="2800" dirty="0">
                <a:solidFill>
                  <a:srgbClr val="EFEFEF"/>
                </a:solidFill>
                <a:cs typeface="+mn-ea"/>
                <a:sym typeface="+mn-lt"/>
              </a:endParaRPr>
            </a:p>
          </p:txBody>
        </p:sp>
      </p:grpSp>
      <p:sp>
        <p:nvSpPr>
          <p:cNvPr id="24" name="Flying impression design ——飞印象设计是一家专业的广告设计制作工作室，专注于平面、OFFICE、摄影等业务，工作室成立于2016年，拥有高水平的设计团队，已经立足于市场，今后将输出更多精致作品。"/>
          <p:cNvSpPr/>
          <p:nvPr/>
        </p:nvSpPr>
        <p:spPr>
          <a:xfrm>
            <a:off x="7218977" y="2862647"/>
            <a:ext cx="695308" cy="695308"/>
          </a:xfrm>
          <a:prstGeom prst="ellipse">
            <a:avLst/>
          </a:prstGeom>
          <a:solidFill>
            <a:schemeClr val="bg2">
              <a:lumMod val="2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EFEFEF"/>
                </a:solidFill>
                <a:cs typeface="+mn-ea"/>
                <a:sym typeface="+mn-lt"/>
              </a:rPr>
              <a:t>3</a:t>
            </a:r>
            <a:endParaRPr lang="zh-CN" altLang="en-US" sz="2800" dirty="0">
              <a:solidFill>
                <a:srgbClr val="EFEFEF"/>
              </a:solidFill>
              <a:cs typeface="+mn-ea"/>
              <a:sym typeface="+mn-lt"/>
            </a:endParaRPr>
          </a:p>
        </p:txBody>
      </p:sp>
      <p:grpSp>
        <p:nvGrpSpPr>
          <p:cNvPr id="27" name="组合 26"/>
          <p:cNvGrpSpPr/>
          <p:nvPr/>
        </p:nvGrpSpPr>
        <p:grpSpPr>
          <a:xfrm>
            <a:off x="7267940" y="4981648"/>
            <a:ext cx="2804863" cy="955042"/>
            <a:chOff x="6823087" y="548162"/>
            <a:chExt cx="2804863" cy="955042"/>
          </a:xfrm>
        </p:grpSpPr>
        <p:grpSp>
          <p:nvGrpSpPr>
            <p:cNvPr id="28" name="Flying impression design ——飞印象设计是一家专业的广告设计制作工作室，专注于平面、OFFICE、摄影等业务，工作室成立于2016年，拥有高水平的设计团队，已经立足于市场，今后将输出更多精致作品。"/>
            <p:cNvGrpSpPr/>
            <p:nvPr/>
          </p:nvGrpSpPr>
          <p:grpSpPr>
            <a:xfrm>
              <a:off x="7099436" y="711047"/>
              <a:ext cx="2528514" cy="792157"/>
              <a:chOff x="2249443" y="2807782"/>
              <a:chExt cx="2528514" cy="792157"/>
            </a:xfrm>
          </p:grpSpPr>
          <p:sp>
            <p:nvSpPr>
              <p:cNvPr id="30" name="Flying impression design ——飞印象设计是一家专业的广告设计制作工作室，专注于平面、OFFICE、摄影等业务，工作室成立于2016年，拥有高水平的设计团队，已经立足于市场，今后将输出更多精致作品。"/>
              <p:cNvSpPr/>
              <p:nvPr/>
            </p:nvSpPr>
            <p:spPr>
              <a:xfrm>
                <a:off x="2828820" y="2807782"/>
                <a:ext cx="1826141" cy="369332"/>
              </a:xfrm>
              <a:prstGeom prst="rect">
                <a:avLst/>
              </a:prstGeom>
              <a:noFill/>
            </p:spPr>
            <p:txBody>
              <a:bodyPr wrap="none">
                <a:spAutoFit/>
              </a:bodyPr>
              <a:lstStyle/>
              <a:p>
                <a:pPr>
                  <a:spcBef>
                    <a:spcPct val="0"/>
                  </a:spcBef>
                </a:pPr>
                <a:r>
                  <a:rPr lang="zh-CN" altLang="en-US" dirty="0">
                    <a:solidFill>
                      <a:schemeClr val="tx1">
                        <a:lumMod val="75000"/>
                        <a:lumOff val="25000"/>
                      </a:schemeClr>
                    </a:solidFill>
                    <a:cs typeface="+mn-ea"/>
                    <a:sym typeface="+mn-lt"/>
                  </a:rPr>
                  <a:t>效果展示和总结</a:t>
                </a:r>
                <a:endParaRPr lang="en-US" altLang="zh-CN" dirty="0">
                  <a:solidFill>
                    <a:schemeClr val="tx1">
                      <a:lumMod val="75000"/>
                      <a:lumOff val="25000"/>
                    </a:schemeClr>
                  </a:solidFill>
                  <a:cs typeface="+mn-ea"/>
                  <a:sym typeface="+mn-lt"/>
                </a:endParaRPr>
              </a:p>
            </p:txBody>
          </p:sp>
          <p:sp>
            <p:nvSpPr>
              <p:cNvPr id="3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249443" y="3364233"/>
                <a:ext cx="2528514" cy="235706"/>
              </a:xfrm>
              <a:prstGeom prst="rect">
                <a:avLst/>
              </a:prstGeom>
              <a:noFill/>
            </p:spPr>
            <p:txBody>
              <a:bodyPr wrap="square" rtlCol="0">
                <a:spAutoFit/>
              </a:bodyPr>
              <a:lstStyle/>
              <a:p>
                <a:pPr>
                  <a:lnSpc>
                    <a:spcPct val="130000"/>
                  </a:lnSpc>
                </a:pPr>
                <a:endParaRPr lang="en-US" altLang="zh-CN" sz="800" dirty="0">
                  <a:solidFill>
                    <a:schemeClr val="tx1">
                      <a:lumMod val="75000"/>
                      <a:lumOff val="25000"/>
                    </a:schemeClr>
                  </a:solidFill>
                  <a:cs typeface="+mn-ea"/>
                  <a:sym typeface="+mn-lt"/>
                </a:endParaRPr>
              </a:p>
            </p:txBody>
          </p:sp>
        </p:grpSp>
        <p:sp>
          <p:nvSpPr>
            <p:cNvPr id="29" name="Flying impression design ——飞印象设计是一家专业的广告设计制作工作室，专注于平面、OFFICE、摄影等业务，工作室成立于2016年，拥有高水平的设计团队，已经立足于市场，今后将输出更多精致作品。"/>
            <p:cNvSpPr/>
            <p:nvPr/>
          </p:nvSpPr>
          <p:spPr>
            <a:xfrm>
              <a:off x="6823087" y="548162"/>
              <a:ext cx="695308" cy="695308"/>
            </a:xfrm>
            <a:prstGeom prst="ellipse">
              <a:avLst/>
            </a:prstGeom>
            <a:solidFill>
              <a:schemeClr val="bg2">
                <a:lumMod val="2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EFEFEF"/>
                  </a:solidFill>
                  <a:cs typeface="+mn-ea"/>
                  <a:sym typeface="+mn-lt"/>
                </a:rPr>
                <a:t>5</a:t>
              </a:r>
              <a:endParaRPr lang="en-US" altLang="zh-CN" sz="2800" dirty="0">
                <a:solidFill>
                  <a:srgbClr val="EFEFEF"/>
                </a:solidFill>
                <a:cs typeface="+mn-ea"/>
                <a:sym typeface="+mn-lt"/>
              </a:endParaRPr>
            </a:p>
          </p:txBody>
        </p:sp>
      </p:grpSp>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pic>
        <p:nvPicPr>
          <p:cNvPr id="5" name="图片 4" descr="QQ图片20240705151831"/>
          <p:cNvPicPr>
            <a:picLocks noChangeAspect="1"/>
          </p:cNvPicPr>
          <p:nvPr/>
        </p:nvPicPr>
        <p:blipFill>
          <a:blip r:embed="rId2"/>
          <a:stretch>
            <a:fillRect/>
          </a:stretch>
        </p:blipFill>
        <p:spPr>
          <a:xfrm>
            <a:off x="335488" y="809310"/>
            <a:ext cx="6080125" cy="3324860"/>
          </a:xfrm>
          <a:prstGeom prst="rect">
            <a:avLst/>
          </a:prstGeom>
        </p:spPr>
      </p:pic>
      <p:sp>
        <p:nvSpPr>
          <p:cNvPr id="21" name="文本框 20"/>
          <p:cNvSpPr txBox="1"/>
          <p:nvPr/>
        </p:nvSpPr>
        <p:spPr>
          <a:xfrm>
            <a:off x="7544313" y="2054237"/>
            <a:ext cx="4064000" cy="368300"/>
          </a:xfrm>
          <a:prstGeom prst="rect">
            <a:avLst/>
          </a:prstGeom>
          <a:noFill/>
        </p:spPr>
        <p:txBody>
          <a:bodyPr wrap="square" rtlCol="0">
            <a:spAutoFit/>
          </a:bodyPr>
          <a:p>
            <a:r>
              <a:rPr lang="en-US" altLang="zh-CN"/>
              <a:t>Nginx</a:t>
            </a:r>
            <a:r>
              <a:rPr lang="zh-CN" altLang="en-US"/>
              <a:t>配置反向代理</a:t>
            </a:r>
            <a:endParaRPr lang="zh-CN" altLang="en-US"/>
          </a:p>
        </p:txBody>
      </p:sp>
      <p:sp>
        <p:nvSpPr>
          <p:cNvPr id="3" name="文本框 2"/>
          <p:cNvSpPr txBox="1"/>
          <p:nvPr/>
        </p:nvSpPr>
        <p:spPr>
          <a:xfrm>
            <a:off x="7974722" y="3025544"/>
            <a:ext cx="4064000" cy="368300"/>
          </a:xfrm>
          <a:prstGeom prst="rect">
            <a:avLst/>
          </a:prstGeom>
          <a:noFill/>
        </p:spPr>
        <p:txBody>
          <a:bodyPr wrap="square" rtlCol="0">
            <a:spAutoFit/>
          </a:bodyPr>
          <a:p>
            <a:r>
              <a:rPr lang="en-US" altLang="zh-CN"/>
              <a:t>web</a:t>
            </a:r>
            <a:r>
              <a:rPr lang="zh-CN" altLang="en-US"/>
              <a:t>服务器与存储优化</a:t>
            </a:r>
            <a:endParaRPr lang="zh-CN" altLang="en-US"/>
          </a:p>
        </p:txBody>
      </p:sp>
      <p:grpSp>
        <p:nvGrpSpPr>
          <p:cNvPr id="4" name="组合 3"/>
          <p:cNvGrpSpPr/>
          <p:nvPr/>
        </p:nvGrpSpPr>
        <p:grpSpPr>
          <a:xfrm>
            <a:off x="6740223" y="3933374"/>
            <a:ext cx="731230" cy="733221"/>
            <a:chOff x="5930880" y="321578"/>
            <a:chExt cx="731230" cy="733221"/>
          </a:xfrm>
        </p:grpSpPr>
        <p:sp>
          <p:nvSpPr>
            <p:cNvPr id="7" name="Flying impression design ——飞印象设计是一家专业的广告设计制作工作室，专注于平面、OFFICE、摄影等业务，工作室成立于2016年，拥有高水平的设计团队，已经立足于市场，今后将输出更多精致作品。"/>
            <p:cNvSpPr/>
            <p:nvPr/>
          </p:nvSpPr>
          <p:spPr>
            <a:xfrm>
              <a:off x="6352230" y="321578"/>
              <a:ext cx="309880" cy="368300"/>
            </a:xfrm>
            <a:prstGeom prst="rect">
              <a:avLst/>
            </a:prstGeom>
            <a:noFill/>
          </p:spPr>
          <p:txBody>
            <a:bodyPr wrap="none">
              <a:spAutoFit/>
            </a:bodyPr>
            <a:p>
              <a:pPr>
                <a:spcBef>
                  <a:spcPct val="0"/>
                </a:spcBef>
              </a:pPr>
              <a:endParaRPr lang="en-US" altLang="zh-CN" dirty="0">
                <a:solidFill>
                  <a:schemeClr val="tx1">
                    <a:lumMod val="75000"/>
                    <a:lumOff val="25000"/>
                  </a:schemeClr>
                </a:solidFill>
                <a:cs typeface="+mn-ea"/>
                <a:sym typeface="+mn-lt"/>
              </a:endParaRPr>
            </a:p>
          </p:txBody>
        </p:sp>
        <p:sp>
          <p:nvSpPr>
            <p:cNvPr id="9" name="Flying impression design ——飞印象设计是一家专业的广告设计制作工作室，专注于平面、OFFICE、摄影等业务，工作室成立于2016年，拥有高水平的设计团队，已经立足于市场，今后将输出更多精致作品。"/>
            <p:cNvSpPr/>
            <p:nvPr/>
          </p:nvSpPr>
          <p:spPr>
            <a:xfrm>
              <a:off x="5930880" y="359491"/>
              <a:ext cx="695308" cy="695308"/>
            </a:xfrm>
            <a:prstGeom prst="ellipse">
              <a:avLst/>
            </a:prstGeom>
            <a:solidFill>
              <a:schemeClr val="bg2">
                <a:lumMod val="2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rgbClr val="EFEFEF"/>
                  </a:solidFill>
                  <a:cs typeface="+mn-ea"/>
                  <a:sym typeface="+mn-lt"/>
                </a:rPr>
                <a:t>4</a:t>
              </a:r>
              <a:endParaRPr lang="zh-CN" altLang="en-US" sz="2800" dirty="0">
                <a:solidFill>
                  <a:srgbClr val="EFEFEF"/>
                </a:solidFill>
                <a:cs typeface="+mn-ea"/>
                <a:sym typeface="+mn-lt"/>
              </a:endParaRPr>
            </a:p>
          </p:txBody>
        </p:sp>
      </p:grpSp>
      <p:sp>
        <p:nvSpPr>
          <p:cNvPr id="22" name="文本框 21"/>
          <p:cNvSpPr txBox="1"/>
          <p:nvPr/>
        </p:nvSpPr>
        <p:spPr>
          <a:xfrm>
            <a:off x="7682049" y="4134173"/>
            <a:ext cx="4064000" cy="368300"/>
          </a:xfrm>
          <a:prstGeom prst="rect">
            <a:avLst/>
          </a:prstGeom>
          <a:noFill/>
        </p:spPr>
        <p:txBody>
          <a:bodyPr wrap="square" rtlCol="0">
            <a:spAutoFit/>
          </a:bodyPr>
          <a:p>
            <a:r>
              <a:rPr lang="zh-CN" altLang="en-US"/>
              <a:t>检索等主要操作</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22" grpId="0"/>
      <p:bldP spid="3" grpId="0"/>
      <p:bldP spid="24"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sp>
        <p:nvSpPr>
          <p:cNvPr id="12" name="矩形 11"/>
          <p:cNvSpPr/>
          <p:nvPr>
            <p:custDataLst>
              <p:tags r:id="rId2"/>
            </p:custDataLst>
          </p:nvPr>
        </p:nvSpPr>
        <p:spPr>
          <a:xfrm>
            <a:off x="1330749" y="2651160"/>
            <a:ext cx="4221793" cy="531440"/>
          </a:xfrm>
          <a:prstGeom prst="rect">
            <a:avLst/>
          </a:prstGeom>
          <a:solidFill>
            <a:srgbClr val="8590CA">
              <a:lumMod val="20000"/>
              <a:lumOff val="8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3"/>
            </p:custDataLst>
          </p:nvPr>
        </p:nvSpPr>
        <p:spPr>
          <a:xfrm>
            <a:off x="932024" y="2490647"/>
            <a:ext cx="798232" cy="849140"/>
          </a:xfrm>
          <a:prstGeom prst="ellipse">
            <a:avLst/>
          </a:prstGeom>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r>
              <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01</a:t>
            </a:r>
            <a:endPar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p:cNvSpPr txBox="1"/>
          <p:nvPr>
            <p:custDataLst>
              <p:tags r:id="rId4"/>
            </p:custDataLst>
          </p:nvPr>
        </p:nvSpPr>
        <p:spPr>
          <a:xfrm>
            <a:off x="1863946" y="2652823"/>
            <a:ext cx="3688596" cy="484035"/>
          </a:xfrm>
          <a:prstGeom prst="rect">
            <a:avLst/>
          </a:prstGeom>
          <a:noFill/>
        </p:spPr>
        <p:txBody>
          <a:bodyPr wrap="square" rtlCol="0" anchor="ctr" anchorCtr="0">
            <a:normAutofit/>
          </a:bodyPr>
          <a:p>
            <a:pPr algn="l">
              <a:lnSpc>
                <a:spcPct val="120000"/>
              </a:lnSpc>
            </a:pPr>
            <a:r>
              <a:rPr lang="zh-CN" altLang="en-US" spc="150">
                <a:latin typeface="Arial" panose="020B0604020202020204" pitchFamily="34" charset="0"/>
                <a:ea typeface="微软雅黑" panose="020B0503020204020204" pitchFamily="34" charset="-122"/>
                <a:sym typeface="Arial" panose="020B0604020202020204" pitchFamily="34" charset="0"/>
              </a:rPr>
              <a:t>直接查看</a:t>
            </a:r>
            <a:r>
              <a:rPr lang="en-US" altLang="zh-CN" spc="150">
                <a:latin typeface="Arial" panose="020B0604020202020204" pitchFamily="34" charset="0"/>
                <a:ea typeface="微软雅黑" panose="020B0503020204020204" pitchFamily="34" charset="-122"/>
                <a:sym typeface="Arial" panose="020B0604020202020204" pitchFamily="34" charset="0"/>
              </a:rPr>
              <a:t>neo4j</a:t>
            </a: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57" name="矩形 56"/>
          <p:cNvSpPr/>
          <p:nvPr>
            <p:custDataLst>
              <p:tags r:id="rId5"/>
            </p:custDataLst>
          </p:nvPr>
        </p:nvSpPr>
        <p:spPr>
          <a:xfrm>
            <a:off x="1330749" y="4262946"/>
            <a:ext cx="4221793" cy="531440"/>
          </a:xfrm>
          <a:prstGeom prst="rect">
            <a:avLst/>
          </a:prstGeom>
          <a:solidFill>
            <a:srgbClr val="8EAADC">
              <a:lumMod val="20000"/>
              <a:lumOff val="8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58" name="椭圆 57"/>
          <p:cNvSpPr/>
          <p:nvPr>
            <p:custDataLst>
              <p:tags r:id="rId6"/>
            </p:custDataLst>
          </p:nvPr>
        </p:nvSpPr>
        <p:spPr>
          <a:xfrm>
            <a:off x="932024" y="4102433"/>
            <a:ext cx="798232" cy="849140"/>
          </a:xfrm>
          <a:prstGeom prst="ellipse">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r>
              <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03</a:t>
            </a:r>
            <a:endPar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文本框 58"/>
          <p:cNvSpPr txBox="1"/>
          <p:nvPr>
            <p:custDataLst>
              <p:tags r:id="rId7"/>
            </p:custDataLst>
          </p:nvPr>
        </p:nvSpPr>
        <p:spPr>
          <a:xfrm>
            <a:off x="1863946" y="4274589"/>
            <a:ext cx="3688596" cy="484035"/>
          </a:xfrm>
          <a:prstGeom prst="rect">
            <a:avLst/>
          </a:prstGeom>
          <a:noFill/>
        </p:spPr>
        <p:txBody>
          <a:bodyPr wrap="square" rtlCol="0" anchor="ctr" anchorCtr="0">
            <a:normAutofit/>
          </a:bodyPr>
          <a:p>
            <a:pPr algn="l">
              <a:lnSpc>
                <a:spcPct val="120000"/>
              </a:lnSpc>
            </a:pPr>
            <a:r>
              <a:rPr lang="zh-CN" altLang="en-US" spc="150">
                <a:latin typeface="Arial" panose="020B0604020202020204" pitchFamily="34" charset="0"/>
                <a:ea typeface="微软雅黑" panose="020B0503020204020204" pitchFamily="34" charset="-122"/>
                <a:sym typeface="Arial" panose="020B0604020202020204" pitchFamily="34" charset="0"/>
              </a:rPr>
              <a:t>使用图片检索图片</a:t>
            </a: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63" name="矩形 62"/>
          <p:cNvSpPr/>
          <p:nvPr>
            <p:custDataLst>
              <p:tags r:id="rId8"/>
            </p:custDataLst>
          </p:nvPr>
        </p:nvSpPr>
        <p:spPr>
          <a:xfrm>
            <a:off x="7048933" y="2615398"/>
            <a:ext cx="4221793" cy="531440"/>
          </a:xfrm>
          <a:prstGeom prst="rect">
            <a:avLst/>
          </a:prstGeom>
          <a:solidFill>
            <a:srgbClr val="79B6D3">
              <a:lumMod val="20000"/>
              <a:lumOff val="8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64" name="椭圆 63"/>
          <p:cNvSpPr/>
          <p:nvPr>
            <p:custDataLst>
              <p:tags r:id="rId9"/>
            </p:custDataLst>
          </p:nvPr>
        </p:nvSpPr>
        <p:spPr>
          <a:xfrm>
            <a:off x="6650208" y="2454053"/>
            <a:ext cx="798232" cy="849140"/>
          </a:xfrm>
          <a:prstGeom prst="ellipse">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r>
              <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02</a:t>
            </a:r>
            <a:endPar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文本框 64"/>
          <p:cNvSpPr txBox="1"/>
          <p:nvPr>
            <p:custDataLst>
              <p:tags r:id="rId10"/>
            </p:custDataLst>
          </p:nvPr>
        </p:nvSpPr>
        <p:spPr>
          <a:xfrm>
            <a:off x="7582130" y="2617061"/>
            <a:ext cx="3688596" cy="484035"/>
          </a:xfrm>
          <a:prstGeom prst="rect">
            <a:avLst/>
          </a:prstGeom>
          <a:noFill/>
        </p:spPr>
        <p:txBody>
          <a:bodyPr wrap="square" rtlCol="0" anchor="ctr" anchorCtr="0">
            <a:normAutofit/>
          </a:bodyPr>
          <a:p>
            <a:pPr algn="l">
              <a:lnSpc>
                <a:spcPct val="120000"/>
              </a:lnSpc>
            </a:pPr>
            <a:r>
              <a:rPr lang="zh-CN" altLang="en-US" spc="150">
                <a:latin typeface="Arial" panose="020B0604020202020204" pitchFamily="34" charset="0"/>
                <a:ea typeface="微软雅黑" panose="020B0503020204020204" pitchFamily="34" charset="-122"/>
                <a:sym typeface="Arial" panose="020B0604020202020204" pitchFamily="34" charset="0"/>
              </a:rPr>
              <a:t>使用语言搜索</a:t>
            </a: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66" name="矩形 65"/>
          <p:cNvSpPr/>
          <p:nvPr>
            <p:custDataLst>
              <p:tags r:id="rId11"/>
            </p:custDataLst>
          </p:nvPr>
        </p:nvSpPr>
        <p:spPr>
          <a:xfrm>
            <a:off x="7048933" y="4226352"/>
            <a:ext cx="4221793" cy="531440"/>
          </a:xfrm>
          <a:prstGeom prst="rect">
            <a:avLst/>
          </a:prstGeom>
          <a:solidFill>
            <a:srgbClr val="7AC2C7">
              <a:lumMod val="20000"/>
              <a:lumOff val="8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67" name="椭圆 66"/>
          <p:cNvSpPr/>
          <p:nvPr>
            <p:custDataLst>
              <p:tags r:id="rId12"/>
            </p:custDataLst>
          </p:nvPr>
        </p:nvSpPr>
        <p:spPr>
          <a:xfrm>
            <a:off x="6650208" y="4065839"/>
            <a:ext cx="798232" cy="849140"/>
          </a:xfrm>
          <a:prstGeom prst="ellipse">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r>
              <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04</a:t>
            </a:r>
            <a:endPar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文本框 67"/>
          <p:cNvSpPr txBox="1"/>
          <p:nvPr>
            <p:custDataLst>
              <p:tags r:id="rId13"/>
            </p:custDataLst>
          </p:nvPr>
        </p:nvSpPr>
        <p:spPr>
          <a:xfrm>
            <a:off x="7582130" y="4237996"/>
            <a:ext cx="3688596" cy="484035"/>
          </a:xfrm>
          <a:prstGeom prst="rect">
            <a:avLst/>
          </a:prstGeom>
          <a:noFill/>
        </p:spPr>
        <p:txBody>
          <a:bodyPr wrap="square" rtlCol="0" anchor="ctr" anchorCtr="0">
            <a:normAutofit/>
          </a:bodyPr>
          <a:p>
            <a:pPr algn="l">
              <a:lnSpc>
                <a:spcPct val="120000"/>
              </a:lnSpc>
            </a:pPr>
            <a:r>
              <a:rPr lang="zh-CN" altLang="en-US" spc="150">
                <a:latin typeface="Arial" panose="020B0604020202020204" pitchFamily="34" charset="0"/>
                <a:ea typeface="微软雅黑" panose="020B0503020204020204" pitchFamily="34" charset="-122"/>
                <a:sym typeface="Arial" panose="020B0604020202020204" pitchFamily="34" charset="0"/>
              </a:rPr>
              <a:t>使用文件检索文件</a:t>
            </a: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custDataLst>
              <p:tags r:id="rId14"/>
            </p:custDataLst>
          </p:nvPr>
        </p:nvSpPr>
        <p:spPr>
          <a:xfrm>
            <a:off x="1826260" y="558800"/>
            <a:ext cx="8549640" cy="741680"/>
          </a:xfrm>
          <a:prstGeom prst="rect">
            <a:avLst/>
          </a:prstGeom>
        </p:spPr>
        <p:txBody>
          <a:bodyPr wrap="square" anchor="ctr" anchorCtr="0">
            <a:normAutofit lnSpcReduction="10000"/>
          </a:bodyPr>
          <a:lstStyle>
            <a:defPPr>
              <a:defRPr lang="zh-CN"/>
            </a:defPPr>
            <a:lvl1pPr algn="ctr">
              <a:defRPr sz="2000" b="1">
                <a:solidFill>
                  <a:srgbClr val="8590CA"/>
                </a:solidFill>
              </a:defRPr>
            </a:lvl1pPr>
          </a:lstStyle>
          <a:p>
            <a:pPr>
              <a:lnSpc>
                <a:spcPct val="120000"/>
              </a:lnSpc>
            </a:pPr>
            <a:r>
              <a:rPr lang="zh-CN" altLang="en-US" sz="3600" spc="300">
                <a:solidFill>
                  <a:sysClr val="windowText" lastClr="000000"/>
                </a:solidFill>
                <a:uFillTx/>
                <a:latin typeface="Arial" panose="020B0604020202020204" pitchFamily="34" charset="0"/>
                <a:ea typeface="微软雅黑" panose="020B0503020204020204" pitchFamily="34" charset="-122"/>
                <a:sym typeface="Arial" panose="020B0604020202020204" pitchFamily="34" charset="0"/>
              </a:rPr>
              <a:t>检索方式</a:t>
            </a:r>
            <a:endParaRPr lang="zh-CN" altLang="en-US" sz="3600" spc="300">
              <a:solidFill>
                <a:sysClr val="windowText" lastClr="000000"/>
              </a:solidFill>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矩形 11"/>
          <p:cNvSpPr/>
          <p:nvPr>
            <p:custDataLst>
              <p:tags r:id="rId1"/>
            </p:custDataLst>
          </p:nvPr>
        </p:nvSpPr>
        <p:spPr>
          <a:xfrm>
            <a:off x="791187" y="584750"/>
            <a:ext cx="4221793" cy="531440"/>
          </a:xfrm>
          <a:prstGeom prst="rect">
            <a:avLst/>
          </a:prstGeom>
          <a:solidFill>
            <a:srgbClr val="8590CA">
              <a:lumMod val="20000"/>
              <a:lumOff val="8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2"/>
            </p:custDataLst>
          </p:nvPr>
        </p:nvSpPr>
        <p:spPr>
          <a:xfrm>
            <a:off x="392462" y="424237"/>
            <a:ext cx="798232" cy="849140"/>
          </a:xfrm>
          <a:prstGeom prst="ellipse">
            <a:avLst/>
          </a:prstGeom>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r>
              <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01</a:t>
            </a:r>
            <a:endPar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p:cNvSpPr txBox="1"/>
          <p:nvPr>
            <p:custDataLst>
              <p:tags r:id="rId3"/>
            </p:custDataLst>
          </p:nvPr>
        </p:nvSpPr>
        <p:spPr>
          <a:xfrm>
            <a:off x="1324384" y="586413"/>
            <a:ext cx="3688596" cy="484035"/>
          </a:xfrm>
          <a:prstGeom prst="rect">
            <a:avLst/>
          </a:prstGeom>
          <a:noFill/>
        </p:spPr>
        <p:txBody>
          <a:bodyPr wrap="square" rtlCol="0" anchor="ctr" anchorCtr="0">
            <a:normAutofit/>
          </a:bodyPr>
          <a:p>
            <a:pPr algn="l">
              <a:lnSpc>
                <a:spcPct val="120000"/>
              </a:lnSpc>
            </a:pPr>
            <a:r>
              <a:rPr lang="zh-CN" altLang="en-US" spc="150">
                <a:latin typeface="Arial" panose="020B0604020202020204" pitchFamily="34" charset="0"/>
                <a:ea typeface="微软雅黑" panose="020B0503020204020204" pitchFamily="34" charset="-122"/>
                <a:sym typeface="Arial" panose="020B0604020202020204" pitchFamily="34" charset="0"/>
              </a:rPr>
              <a:t>直接查看</a:t>
            </a:r>
            <a:r>
              <a:rPr lang="en-US" altLang="zh-CN" spc="150">
                <a:latin typeface="Arial" panose="020B0604020202020204" pitchFamily="34" charset="0"/>
                <a:ea typeface="微软雅黑" panose="020B0503020204020204" pitchFamily="34" charset="-122"/>
                <a:sym typeface="Arial" panose="020B0604020202020204" pitchFamily="34" charset="0"/>
              </a:rPr>
              <a:t>neo4j</a:t>
            </a: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pic>
        <p:nvPicPr>
          <p:cNvPr id="16" name="图片 15" descr="upload_post_object_v2_883384710"/>
          <p:cNvPicPr>
            <a:picLocks noChangeAspect="1"/>
          </p:cNvPicPr>
          <p:nvPr/>
        </p:nvPicPr>
        <p:blipFill>
          <a:blip r:embed="rId4"/>
          <a:stretch>
            <a:fillRect/>
          </a:stretch>
        </p:blipFill>
        <p:spPr>
          <a:xfrm>
            <a:off x="490345" y="1273354"/>
            <a:ext cx="11322076" cy="5182062"/>
          </a:xfrm>
          <a:prstGeom prst="rect">
            <a:avLst/>
          </a:prstGeom>
        </p:spPr>
      </p:pic>
      <p:sp>
        <p:nvSpPr>
          <p:cNvPr id="10" name="椭圆 9"/>
          <p:cNvSpPr/>
          <p:nvPr userDrawn="1"/>
        </p:nvSpPr>
        <p:spPr>
          <a:xfrm>
            <a:off x="9090836" y="1070477"/>
            <a:ext cx="1799218" cy="946141"/>
          </a:xfrm>
          <a:prstGeom prst="ellipse">
            <a:avLst/>
          </a:prstGeom>
          <a:noFill/>
          <a:ln w="76200" cap="flat" cmpd="sng" algn="ctr">
            <a:solidFill>
              <a:srgbClr val="ED7D31">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pic>
        <p:nvPicPr>
          <p:cNvPr id="17" name="图片 16" descr="upload_post_object_v2_1392384159"/>
          <p:cNvPicPr>
            <a:picLocks noChangeAspect="1"/>
          </p:cNvPicPr>
          <p:nvPr/>
        </p:nvPicPr>
        <p:blipFill>
          <a:blip r:embed="rId5"/>
          <a:stretch>
            <a:fillRect/>
          </a:stretch>
        </p:blipFill>
        <p:spPr>
          <a:xfrm>
            <a:off x="791222" y="0"/>
            <a:ext cx="10525125" cy="6867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000" fill="hold">
                                          <p:stCondLst>
                                            <p:cond delay="0"/>
                                          </p:stCondLst>
                                        </p:cTn>
                                        <p:tgtEl>
                                          <p:spTgt spid="17"/>
                                        </p:tgtEl>
                                        <p:attrNameLst>
                                          <p:attrName>style.visibility</p:attrName>
                                        </p:attrNameLst>
                                      </p:cBhvr>
                                      <p:to>
                                        <p:strVal val="visible"/>
                                      </p:to>
                                    </p:set>
                                    <p:animEffect transition="in" filter="wipe(down)">
                                      <p:cBhvr>
                                        <p:cTn id="1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 name="矩形 62"/>
          <p:cNvSpPr/>
          <p:nvPr>
            <p:custDataLst>
              <p:tags r:id="rId1"/>
            </p:custDataLst>
          </p:nvPr>
        </p:nvSpPr>
        <p:spPr>
          <a:xfrm>
            <a:off x="826744" y="457148"/>
            <a:ext cx="4221793" cy="531440"/>
          </a:xfrm>
          <a:prstGeom prst="rect">
            <a:avLst/>
          </a:prstGeom>
          <a:solidFill>
            <a:srgbClr val="79B6D3">
              <a:lumMod val="20000"/>
              <a:lumOff val="8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64" name="椭圆 63"/>
          <p:cNvSpPr/>
          <p:nvPr>
            <p:custDataLst>
              <p:tags r:id="rId2"/>
            </p:custDataLst>
          </p:nvPr>
        </p:nvSpPr>
        <p:spPr>
          <a:xfrm>
            <a:off x="428019" y="295803"/>
            <a:ext cx="798232" cy="849140"/>
          </a:xfrm>
          <a:prstGeom prst="ellipse">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r>
              <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02</a:t>
            </a:r>
            <a:endPar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文本框 64"/>
          <p:cNvSpPr txBox="1"/>
          <p:nvPr>
            <p:custDataLst>
              <p:tags r:id="rId3"/>
            </p:custDataLst>
          </p:nvPr>
        </p:nvSpPr>
        <p:spPr>
          <a:xfrm>
            <a:off x="1359941" y="458811"/>
            <a:ext cx="3688596" cy="484035"/>
          </a:xfrm>
          <a:prstGeom prst="rect">
            <a:avLst/>
          </a:prstGeom>
          <a:noFill/>
        </p:spPr>
        <p:txBody>
          <a:bodyPr wrap="square" rtlCol="0" anchor="ctr" anchorCtr="0">
            <a:normAutofit/>
          </a:bodyPr>
          <a:p>
            <a:pPr algn="l">
              <a:lnSpc>
                <a:spcPct val="120000"/>
              </a:lnSpc>
            </a:pPr>
            <a:r>
              <a:rPr lang="zh-CN" altLang="en-US" spc="150">
                <a:latin typeface="Arial" panose="020B0604020202020204" pitchFamily="34" charset="0"/>
                <a:ea typeface="微软雅黑" panose="020B0503020204020204" pitchFamily="34" charset="-122"/>
                <a:sym typeface="Arial" panose="020B0604020202020204" pitchFamily="34" charset="0"/>
              </a:rPr>
              <a:t>使用语言搜索</a:t>
            </a: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descr="upload_post_object_v2_976255705"/>
          <p:cNvPicPr>
            <a:picLocks noChangeAspect="1"/>
          </p:cNvPicPr>
          <p:nvPr/>
        </p:nvPicPr>
        <p:blipFill>
          <a:blip r:embed="rId4"/>
          <a:stretch>
            <a:fillRect/>
          </a:stretch>
        </p:blipFill>
        <p:spPr>
          <a:xfrm>
            <a:off x="1684441" y="4424781"/>
            <a:ext cx="8469479" cy="2064436"/>
          </a:xfrm>
          <a:prstGeom prst="rect">
            <a:avLst/>
          </a:prstGeom>
        </p:spPr>
      </p:pic>
      <p:sp>
        <p:nvSpPr>
          <p:cNvPr id="6" name="文本框 5"/>
          <p:cNvSpPr txBox="1"/>
          <p:nvPr userDrawn="1"/>
        </p:nvSpPr>
        <p:spPr>
          <a:xfrm>
            <a:off x="1359961" y="1753899"/>
            <a:ext cx="2297430" cy="460375"/>
          </a:xfrm>
          <a:prstGeom prst="rect">
            <a:avLst/>
          </a:prstGeom>
        </p:spPr>
        <p:txBody>
          <a:bodyPr wrap="none" rtlCol="0">
            <a:spAutoFit/>
          </a:bodyPr>
          <a:p>
            <a:pPr marL="285750" indent="-285750">
              <a:buChar char="•"/>
            </a:pPr>
            <a:r>
              <a:rPr lang="zh-CN" altLang="en-US" sz="2400"/>
              <a:t>获取语言向量</a:t>
            </a:r>
            <a:endParaRPr lang="zh-CN" altLang="en-US" sz="2400"/>
          </a:p>
        </p:txBody>
      </p:sp>
      <p:sp>
        <p:nvSpPr>
          <p:cNvPr id="7" name="文本框 6"/>
          <p:cNvSpPr txBox="1"/>
          <p:nvPr userDrawn="1"/>
        </p:nvSpPr>
        <p:spPr>
          <a:xfrm>
            <a:off x="1359961" y="2804308"/>
            <a:ext cx="4126230" cy="460375"/>
          </a:xfrm>
          <a:prstGeom prst="rect">
            <a:avLst/>
          </a:prstGeom>
        </p:spPr>
        <p:txBody>
          <a:bodyPr wrap="none" rtlCol="0">
            <a:spAutoFit/>
          </a:bodyPr>
          <a:p>
            <a:pPr marL="285750" indent="-285750">
              <a:buChar char="•"/>
            </a:pPr>
            <a:r>
              <a:rPr lang="zh-CN" altLang="en-US" sz="2400"/>
              <a:t>检索文件，计算余弦相似度</a:t>
            </a:r>
            <a:endParaRPr lang="zh-CN" altLang="en-US" sz="2400"/>
          </a:p>
        </p:txBody>
      </p:sp>
      <p:sp>
        <p:nvSpPr>
          <p:cNvPr id="8" name="文本框 7"/>
          <p:cNvSpPr txBox="1"/>
          <p:nvPr userDrawn="1"/>
        </p:nvSpPr>
        <p:spPr>
          <a:xfrm>
            <a:off x="1446000" y="3824232"/>
            <a:ext cx="3516630" cy="460375"/>
          </a:xfrm>
          <a:prstGeom prst="rect">
            <a:avLst/>
          </a:prstGeom>
        </p:spPr>
        <p:txBody>
          <a:bodyPr wrap="none" rtlCol="0">
            <a:spAutoFit/>
          </a:bodyPr>
          <a:p>
            <a:pPr marL="285750" indent="-285750">
              <a:buChar char="•"/>
            </a:pPr>
            <a:r>
              <a:rPr lang="zh-CN" altLang="en-US" sz="2400"/>
              <a:t>选择文件并返回到前端</a:t>
            </a:r>
            <a:endParaRPr lang="zh-CN" altLang="en-US" sz="2400"/>
          </a:p>
        </p:txBody>
      </p:sp>
      <p:pic>
        <p:nvPicPr>
          <p:cNvPr id="42" name="图片 41" descr="upload_post_object_v2_1613521716"/>
          <p:cNvPicPr>
            <a:picLocks noChangeAspect="1"/>
          </p:cNvPicPr>
          <p:nvPr/>
        </p:nvPicPr>
        <p:blipFill>
          <a:blip r:embed="rId5"/>
          <a:stretch>
            <a:fillRect/>
          </a:stretch>
        </p:blipFill>
        <p:spPr>
          <a:xfrm>
            <a:off x="3657377" y="1674999"/>
            <a:ext cx="8084819" cy="7453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 name="矩形 62"/>
          <p:cNvSpPr/>
          <p:nvPr>
            <p:custDataLst>
              <p:tags r:id="rId1"/>
            </p:custDataLst>
          </p:nvPr>
        </p:nvSpPr>
        <p:spPr>
          <a:xfrm>
            <a:off x="826744" y="457148"/>
            <a:ext cx="4221793" cy="531440"/>
          </a:xfrm>
          <a:prstGeom prst="rect">
            <a:avLst/>
          </a:prstGeom>
          <a:solidFill>
            <a:srgbClr val="79B6D3">
              <a:lumMod val="20000"/>
              <a:lumOff val="8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64" name="椭圆 63"/>
          <p:cNvSpPr/>
          <p:nvPr>
            <p:custDataLst>
              <p:tags r:id="rId2"/>
            </p:custDataLst>
          </p:nvPr>
        </p:nvSpPr>
        <p:spPr>
          <a:xfrm>
            <a:off x="428019" y="295803"/>
            <a:ext cx="798232" cy="849140"/>
          </a:xfrm>
          <a:prstGeom prst="ellipse">
            <a:avLst/>
          </a:prstGeom>
          <a:solidFill>
            <a:srgbClr val="79B6D3"/>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r>
              <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02</a:t>
            </a:r>
            <a:endPar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文本框 64"/>
          <p:cNvSpPr txBox="1"/>
          <p:nvPr>
            <p:custDataLst>
              <p:tags r:id="rId3"/>
            </p:custDataLst>
          </p:nvPr>
        </p:nvSpPr>
        <p:spPr>
          <a:xfrm>
            <a:off x="1359941" y="458811"/>
            <a:ext cx="3688596" cy="484035"/>
          </a:xfrm>
          <a:prstGeom prst="rect">
            <a:avLst/>
          </a:prstGeom>
          <a:noFill/>
        </p:spPr>
        <p:txBody>
          <a:bodyPr wrap="square" rtlCol="0" anchor="ctr" anchorCtr="0">
            <a:normAutofit/>
          </a:bodyPr>
          <a:p>
            <a:pPr algn="l">
              <a:lnSpc>
                <a:spcPct val="120000"/>
              </a:lnSpc>
            </a:pPr>
            <a:r>
              <a:rPr lang="zh-CN" altLang="en-US" spc="150">
                <a:latin typeface="Arial" panose="020B0604020202020204" pitchFamily="34" charset="0"/>
                <a:ea typeface="微软雅黑" panose="020B0503020204020204" pitchFamily="34" charset="-122"/>
                <a:sym typeface="Arial" panose="020B0604020202020204" pitchFamily="34" charset="0"/>
              </a:rPr>
              <a:t>使用语言搜索</a:t>
            </a: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descr="upload_post_object_v2_279213090"/>
          <p:cNvPicPr>
            <a:picLocks noChangeAspect="1"/>
          </p:cNvPicPr>
          <p:nvPr/>
        </p:nvPicPr>
        <p:blipFill>
          <a:blip r:embed="rId4"/>
          <a:stretch>
            <a:fillRect/>
          </a:stretch>
        </p:blipFill>
        <p:spPr>
          <a:xfrm>
            <a:off x="0" y="457095"/>
            <a:ext cx="12192000" cy="6162675"/>
          </a:xfrm>
          <a:prstGeom prst="rect">
            <a:avLst/>
          </a:prstGeom>
        </p:spPr>
      </p:pic>
      <p:pic>
        <p:nvPicPr>
          <p:cNvPr id="9" name="图片 8" descr="upload_post_object_v2_229104904"/>
          <p:cNvPicPr>
            <a:picLocks noChangeAspect="1"/>
          </p:cNvPicPr>
          <p:nvPr/>
        </p:nvPicPr>
        <p:blipFill>
          <a:blip r:embed="rId5"/>
          <a:stretch>
            <a:fillRect/>
          </a:stretch>
        </p:blipFill>
        <p:spPr>
          <a:xfrm>
            <a:off x="0" y="2121499"/>
            <a:ext cx="12192000" cy="2428875"/>
          </a:xfrm>
          <a:prstGeom prst="rect">
            <a:avLst/>
          </a:prstGeom>
        </p:spPr>
      </p:pic>
      <p:sp>
        <p:nvSpPr>
          <p:cNvPr id="14" name="文本框 13"/>
          <p:cNvSpPr txBox="1"/>
          <p:nvPr userDrawn="1"/>
        </p:nvSpPr>
        <p:spPr>
          <a:xfrm>
            <a:off x="1751136" y="4809468"/>
            <a:ext cx="1923302" cy="616468"/>
          </a:xfrm>
          <a:prstGeom prst="rect">
            <a:avLst/>
          </a:prstGeom>
        </p:spPr>
        <p:txBody>
          <a:bodyPr wrap="none" rtlCol="0">
            <a:noAutofit/>
          </a:bodyPr>
          <a:p>
            <a:r>
              <a:rPr lang="en-US" altLang="zh-CN" sz="3200"/>
              <a:t>cat.txt</a:t>
            </a:r>
            <a:endParaRPr lang="zh-CN" altLang="en-US" sz="3200"/>
          </a:p>
        </p:txBody>
      </p:sp>
      <p:sp>
        <p:nvSpPr>
          <p:cNvPr id="7" name="文本框 6"/>
          <p:cNvSpPr txBox="1"/>
          <p:nvPr userDrawn="1"/>
        </p:nvSpPr>
        <p:spPr>
          <a:xfrm>
            <a:off x="7817657" y="5817650"/>
            <a:ext cx="1546225" cy="521970"/>
          </a:xfrm>
          <a:prstGeom prst="rect">
            <a:avLst/>
          </a:prstGeom>
        </p:spPr>
        <p:txBody>
          <a:bodyPr wrap="none" rtlCol="0">
            <a:spAutoFit/>
          </a:bodyPr>
          <a:p>
            <a:r>
              <a:rPr lang="en-US" altLang="zh-CN" sz="2800"/>
              <a:t>cat3.png</a:t>
            </a:r>
            <a:endParaRPr lang="zh-CN" altLang="en-US" sz="2800"/>
          </a:p>
        </p:txBody>
      </p:sp>
      <p:pic>
        <p:nvPicPr>
          <p:cNvPr id="8" name="图片 7" descr="upload_post_object_v2_1321329928"/>
          <p:cNvPicPr>
            <a:picLocks noChangeAspect="1"/>
          </p:cNvPicPr>
          <p:nvPr/>
        </p:nvPicPr>
        <p:blipFill>
          <a:blip r:embed="rId6"/>
          <a:stretch>
            <a:fillRect/>
          </a:stretch>
        </p:blipFill>
        <p:spPr>
          <a:xfrm>
            <a:off x="4895881" y="1579222"/>
            <a:ext cx="7296150" cy="4133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矩形 56"/>
          <p:cNvSpPr/>
          <p:nvPr>
            <p:custDataLst>
              <p:tags r:id="rId1"/>
            </p:custDataLst>
          </p:nvPr>
        </p:nvSpPr>
        <p:spPr>
          <a:xfrm>
            <a:off x="733786" y="497489"/>
            <a:ext cx="4221793" cy="531440"/>
          </a:xfrm>
          <a:prstGeom prst="rect">
            <a:avLst/>
          </a:prstGeom>
          <a:solidFill>
            <a:srgbClr val="8EAADC">
              <a:lumMod val="20000"/>
              <a:lumOff val="8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58" name="椭圆 57"/>
          <p:cNvSpPr/>
          <p:nvPr>
            <p:custDataLst>
              <p:tags r:id="rId2"/>
            </p:custDataLst>
          </p:nvPr>
        </p:nvSpPr>
        <p:spPr>
          <a:xfrm>
            <a:off x="335061" y="336976"/>
            <a:ext cx="798232" cy="849140"/>
          </a:xfrm>
          <a:prstGeom prst="ellipse">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r>
              <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03</a:t>
            </a:r>
            <a:endPar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文本框 58"/>
          <p:cNvSpPr txBox="1"/>
          <p:nvPr>
            <p:custDataLst>
              <p:tags r:id="rId3"/>
            </p:custDataLst>
          </p:nvPr>
        </p:nvSpPr>
        <p:spPr>
          <a:xfrm>
            <a:off x="1266983" y="509132"/>
            <a:ext cx="3688596" cy="484035"/>
          </a:xfrm>
          <a:prstGeom prst="rect">
            <a:avLst/>
          </a:prstGeom>
          <a:noFill/>
        </p:spPr>
        <p:txBody>
          <a:bodyPr wrap="square" rtlCol="0" anchor="ctr" anchorCtr="0">
            <a:normAutofit/>
          </a:bodyPr>
          <a:p>
            <a:pPr algn="l">
              <a:lnSpc>
                <a:spcPct val="120000"/>
              </a:lnSpc>
            </a:pPr>
            <a:r>
              <a:rPr lang="zh-CN" altLang="en-US" spc="150">
                <a:latin typeface="Arial" panose="020B0604020202020204" pitchFamily="34" charset="0"/>
                <a:ea typeface="微软雅黑" panose="020B0503020204020204" pitchFamily="34" charset="-122"/>
                <a:sym typeface="Arial" panose="020B0604020202020204" pitchFamily="34" charset="0"/>
              </a:rPr>
              <a:t>使用图片检索图片</a:t>
            </a: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userDrawn="1"/>
        </p:nvSpPr>
        <p:spPr>
          <a:xfrm>
            <a:off x="1359961" y="1753899"/>
            <a:ext cx="2297430" cy="460375"/>
          </a:xfrm>
          <a:prstGeom prst="rect">
            <a:avLst/>
          </a:prstGeom>
        </p:spPr>
        <p:txBody>
          <a:bodyPr wrap="none" rtlCol="0">
            <a:spAutoFit/>
          </a:bodyPr>
          <a:p>
            <a:pPr marL="285750" indent="-285750">
              <a:buChar char="•"/>
            </a:pPr>
            <a:r>
              <a:rPr lang="zh-CN" altLang="en-US" sz="2400"/>
              <a:t>获取图片向量</a:t>
            </a:r>
            <a:endParaRPr lang="zh-CN" altLang="en-US" sz="2400"/>
          </a:p>
        </p:txBody>
      </p:sp>
      <p:sp>
        <p:nvSpPr>
          <p:cNvPr id="20" name="文本框 19"/>
          <p:cNvSpPr txBox="1"/>
          <p:nvPr userDrawn="1"/>
        </p:nvSpPr>
        <p:spPr>
          <a:xfrm>
            <a:off x="1359961" y="2804308"/>
            <a:ext cx="4126230" cy="460375"/>
          </a:xfrm>
          <a:prstGeom prst="rect">
            <a:avLst/>
          </a:prstGeom>
        </p:spPr>
        <p:txBody>
          <a:bodyPr wrap="none" rtlCol="0">
            <a:spAutoFit/>
          </a:bodyPr>
          <a:p>
            <a:pPr marL="285750" indent="-285750">
              <a:buChar char="•"/>
            </a:pPr>
            <a:r>
              <a:rPr lang="zh-CN" altLang="en-US" sz="2400"/>
              <a:t>检索文件，计算余弦相似度</a:t>
            </a:r>
            <a:endParaRPr lang="zh-CN" altLang="en-US" sz="2400"/>
          </a:p>
        </p:txBody>
      </p:sp>
      <p:sp>
        <p:nvSpPr>
          <p:cNvPr id="21" name="文本框 20"/>
          <p:cNvSpPr txBox="1"/>
          <p:nvPr userDrawn="1"/>
        </p:nvSpPr>
        <p:spPr>
          <a:xfrm>
            <a:off x="1359961" y="3699612"/>
            <a:ext cx="3516630" cy="460375"/>
          </a:xfrm>
          <a:prstGeom prst="rect">
            <a:avLst/>
          </a:prstGeom>
        </p:spPr>
        <p:txBody>
          <a:bodyPr wrap="none" rtlCol="0">
            <a:spAutoFit/>
          </a:bodyPr>
          <a:p>
            <a:pPr marL="285750" indent="-285750">
              <a:buChar char="•"/>
            </a:pPr>
            <a:r>
              <a:rPr lang="zh-CN" altLang="en-US" sz="2400"/>
              <a:t>选择文件并返回到前端</a:t>
            </a:r>
            <a:endParaRPr lang="zh-CN" altLang="en-US" sz="2400"/>
          </a:p>
        </p:txBody>
      </p:sp>
      <p:pic>
        <p:nvPicPr>
          <p:cNvPr id="23" name="图片 22" descr="upload_post_object_v2_2966547670"/>
          <p:cNvPicPr>
            <a:picLocks noChangeAspect="1"/>
          </p:cNvPicPr>
          <p:nvPr/>
        </p:nvPicPr>
        <p:blipFill>
          <a:blip r:embed="rId4"/>
          <a:stretch>
            <a:fillRect/>
          </a:stretch>
        </p:blipFill>
        <p:spPr>
          <a:xfrm>
            <a:off x="3862115" y="1753928"/>
            <a:ext cx="8097258" cy="619946"/>
          </a:xfrm>
          <a:prstGeom prst="rect">
            <a:avLst/>
          </a:prstGeom>
        </p:spPr>
      </p:pic>
      <p:pic>
        <p:nvPicPr>
          <p:cNvPr id="24" name="图片 23" descr="upload_post_object_v2_976255705"/>
          <p:cNvPicPr>
            <a:picLocks noChangeAspect="1"/>
          </p:cNvPicPr>
          <p:nvPr/>
        </p:nvPicPr>
        <p:blipFill>
          <a:blip r:embed="rId5"/>
          <a:stretch>
            <a:fillRect/>
          </a:stretch>
        </p:blipFill>
        <p:spPr>
          <a:xfrm>
            <a:off x="1684441" y="4424781"/>
            <a:ext cx="8469479" cy="20644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矩形 56"/>
          <p:cNvSpPr/>
          <p:nvPr>
            <p:custDataLst>
              <p:tags r:id="rId1"/>
            </p:custDataLst>
          </p:nvPr>
        </p:nvSpPr>
        <p:spPr>
          <a:xfrm>
            <a:off x="733786" y="497489"/>
            <a:ext cx="4221793" cy="531440"/>
          </a:xfrm>
          <a:prstGeom prst="rect">
            <a:avLst/>
          </a:prstGeom>
          <a:solidFill>
            <a:srgbClr val="8EAADC">
              <a:lumMod val="20000"/>
              <a:lumOff val="8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58" name="椭圆 57"/>
          <p:cNvSpPr/>
          <p:nvPr>
            <p:custDataLst>
              <p:tags r:id="rId2"/>
            </p:custDataLst>
          </p:nvPr>
        </p:nvSpPr>
        <p:spPr>
          <a:xfrm>
            <a:off x="335061" y="336976"/>
            <a:ext cx="798232" cy="849140"/>
          </a:xfrm>
          <a:prstGeom prst="ellipse">
            <a:avLst/>
          </a:prstGeom>
          <a:solidFill>
            <a:srgbClr val="8EAADC"/>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r>
              <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03</a:t>
            </a:r>
            <a:endPar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文本框 58"/>
          <p:cNvSpPr txBox="1"/>
          <p:nvPr>
            <p:custDataLst>
              <p:tags r:id="rId3"/>
            </p:custDataLst>
          </p:nvPr>
        </p:nvSpPr>
        <p:spPr>
          <a:xfrm>
            <a:off x="1266983" y="509132"/>
            <a:ext cx="3688596" cy="484035"/>
          </a:xfrm>
          <a:prstGeom prst="rect">
            <a:avLst/>
          </a:prstGeom>
          <a:noFill/>
        </p:spPr>
        <p:txBody>
          <a:bodyPr wrap="square" rtlCol="0" anchor="ctr" anchorCtr="0">
            <a:normAutofit/>
          </a:bodyPr>
          <a:p>
            <a:pPr algn="l">
              <a:lnSpc>
                <a:spcPct val="120000"/>
              </a:lnSpc>
            </a:pPr>
            <a:r>
              <a:rPr lang="zh-CN" altLang="en-US" spc="150">
                <a:latin typeface="Arial" panose="020B0604020202020204" pitchFamily="34" charset="0"/>
                <a:ea typeface="微软雅黑" panose="020B0503020204020204" pitchFamily="34" charset="-122"/>
                <a:sym typeface="Arial" panose="020B0604020202020204" pitchFamily="34" charset="0"/>
              </a:rPr>
              <a:t>使用图片检索图片</a:t>
            </a: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descr="upload_post_object_v2_1158474479"/>
          <p:cNvPicPr>
            <a:picLocks noChangeAspect="1"/>
          </p:cNvPicPr>
          <p:nvPr/>
        </p:nvPicPr>
        <p:blipFill>
          <a:blip r:embed="rId4"/>
          <a:stretch>
            <a:fillRect/>
          </a:stretch>
        </p:blipFill>
        <p:spPr>
          <a:xfrm>
            <a:off x="335027" y="1028967"/>
            <a:ext cx="11363495" cy="5743891"/>
          </a:xfrm>
          <a:prstGeom prst="rect">
            <a:avLst/>
          </a:prstGeom>
        </p:spPr>
      </p:pic>
      <p:pic>
        <p:nvPicPr>
          <p:cNvPr id="3" name="图片 2" descr="upload_post_object_v2_465065565"/>
          <p:cNvPicPr>
            <a:picLocks noChangeAspect="1"/>
          </p:cNvPicPr>
          <p:nvPr/>
        </p:nvPicPr>
        <p:blipFill>
          <a:blip r:embed="rId5"/>
          <a:stretch>
            <a:fillRect/>
          </a:stretch>
        </p:blipFill>
        <p:spPr>
          <a:xfrm>
            <a:off x="857886" y="337043"/>
            <a:ext cx="4203039" cy="5440559"/>
          </a:xfrm>
          <a:prstGeom prst="rect">
            <a:avLst/>
          </a:prstGeom>
        </p:spPr>
      </p:pic>
      <p:sp>
        <p:nvSpPr>
          <p:cNvPr id="4" name="文本框 3"/>
          <p:cNvSpPr txBox="1"/>
          <p:nvPr userDrawn="1"/>
        </p:nvSpPr>
        <p:spPr>
          <a:xfrm>
            <a:off x="1803872" y="6081358"/>
            <a:ext cx="2311065" cy="368300"/>
          </a:xfrm>
          <a:prstGeom prst="rect">
            <a:avLst/>
          </a:prstGeom>
        </p:spPr>
        <p:txBody>
          <a:bodyPr wrap="none" rtlCol="0">
            <a:noAutofit/>
          </a:bodyPr>
          <a:p>
            <a:r>
              <a:rPr lang="zh-CN" altLang="en-US" sz="2000">
                <a:latin typeface="微软雅黑" charset="0"/>
                <a:ea typeface="微软雅黑" charset="0"/>
                <a:cs typeface="微软雅黑" charset="0"/>
              </a:rPr>
              <a:t>用来搜索的图片</a:t>
            </a:r>
            <a:endParaRPr lang="zh-CN" altLang="en-US" sz="2000">
              <a:latin typeface="微软雅黑" charset="0"/>
              <a:ea typeface="微软雅黑" charset="0"/>
              <a:cs typeface="微软雅黑" charset="0"/>
            </a:endParaRPr>
          </a:p>
        </p:txBody>
      </p:sp>
      <p:pic>
        <p:nvPicPr>
          <p:cNvPr id="5" name="图片 4" descr="upload_post_object_v2_4154752207"/>
          <p:cNvPicPr>
            <a:picLocks noChangeAspect="1"/>
          </p:cNvPicPr>
          <p:nvPr/>
        </p:nvPicPr>
        <p:blipFill>
          <a:blip r:embed="rId6"/>
          <a:stretch>
            <a:fillRect/>
          </a:stretch>
        </p:blipFill>
        <p:spPr>
          <a:xfrm>
            <a:off x="6177250" y="337043"/>
            <a:ext cx="3699613" cy="5432630"/>
          </a:xfrm>
          <a:prstGeom prst="rect">
            <a:avLst/>
          </a:prstGeom>
        </p:spPr>
      </p:pic>
      <p:sp>
        <p:nvSpPr>
          <p:cNvPr id="6" name="文本框 5"/>
          <p:cNvSpPr txBox="1"/>
          <p:nvPr userDrawn="1"/>
        </p:nvSpPr>
        <p:spPr>
          <a:xfrm>
            <a:off x="6778453" y="6081329"/>
            <a:ext cx="2729849" cy="368300"/>
          </a:xfrm>
          <a:prstGeom prst="rect">
            <a:avLst/>
          </a:prstGeom>
        </p:spPr>
        <p:txBody>
          <a:bodyPr wrap="none" rtlCol="0">
            <a:noAutofit/>
          </a:bodyPr>
          <a:p>
            <a:r>
              <a:rPr lang="zh-CN" altLang="en-US" sz="2000"/>
              <a:t>搜索到的图片</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 name="矩形 65"/>
          <p:cNvSpPr/>
          <p:nvPr>
            <p:custDataLst>
              <p:tags r:id="rId1"/>
            </p:custDataLst>
          </p:nvPr>
        </p:nvSpPr>
        <p:spPr>
          <a:xfrm>
            <a:off x="792304" y="437934"/>
            <a:ext cx="4221793" cy="531440"/>
          </a:xfrm>
          <a:prstGeom prst="rect">
            <a:avLst/>
          </a:prstGeom>
          <a:solidFill>
            <a:srgbClr val="7AC2C7">
              <a:lumMod val="20000"/>
              <a:lumOff val="8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67" name="椭圆 66"/>
          <p:cNvSpPr/>
          <p:nvPr>
            <p:custDataLst>
              <p:tags r:id="rId2"/>
            </p:custDataLst>
          </p:nvPr>
        </p:nvSpPr>
        <p:spPr>
          <a:xfrm>
            <a:off x="393579" y="277421"/>
            <a:ext cx="798232" cy="849140"/>
          </a:xfrm>
          <a:prstGeom prst="ellipse">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r>
              <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04</a:t>
            </a:r>
            <a:endPar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文本框 67"/>
          <p:cNvSpPr txBox="1"/>
          <p:nvPr>
            <p:custDataLst>
              <p:tags r:id="rId3"/>
            </p:custDataLst>
          </p:nvPr>
        </p:nvSpPr>
        <p:spPr>
          <a:xfrm>
            <a:off x="1325501" y="449578"/>
            <a:ext cx="3688596" cy="484035"/>
          </a:xfrm>
          <a:prstGeom prst="rect">
            <a:avLst/>
          </a:prstGeom>
          <a:noFill/>
        </p:spPr>
        <p:txBody>
          <a:bodyPr wrap="square" rtlCol="0" anchor="ctr" anchorCtr="0">
            <a:normAutofit/>
          </a:bodyPr>
          <a:p>
            <a:pPr algn="l">
              <a:lnSpc>
                <a:spcPct val="120000"/>
              </a:lnSpc>
            </a:pPr>
            <a:r>
              <a:rPr lang="zh-CN" altLang="en-US" spc="150">
                <a:latin typeface="Arial" panose="020B0604020202020204" pitchFamily="34" charset="0"/>
                <a:ea typeface="微软雅黑" panose="020B0503020204020204" pitchFamily="34" charset="-122"/>
                <a:sym typeface="Arial" panose="020B0604020202020204" pitchFamily="34" charset="0"/>
              </a:rPr>
              <a:t>根据已有文件查找相似文件</a:t>
            </a: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userDrawn="1"/>
        </p:nvSpPr>
        <p:spPr>
          <a:xfrm>
            <a:off x="1446044" y="1651837"/>
            <a:ext cx="4126230" cy="460375"/>
          </a:xfrm>
          <a:prstGeom prst="rect">
            <a:avLst/>
          </a:prstGeom>
        </p:spPr>
        <p:txBody>
          <a:bodyPr wrap="none" rtlCol="0">
            <a:spAutoFit/>
          </a:bodyPr>
          <a:p>
            <a:pPr marL="285750" indent="-285750">
              <a:buChar char="•"/>
            </a:pPr>
            <a:r>
              <a:rPr lang="zh-CN" altLang="en-US" sz="2400"/>
              <a:t>选中文件并获取该文件向量</a:t>
            </a:r>
            <a:endParaRPr lang="zh-CN" altLang="en-US" sz="2400"/>
          </a:p>
        </p:txBody>
      </p:sp>
      <p:sp>
        <p:nvSpPr>
          <p:cNvPr id="20" name="文本框 19"/>
          <p:cNvSpPr txBox="1"/>
          <p:nvPr userDrawn="1"/>
        </p:nvSpPr>
        <p:spPr>
          <a:xfrm>
            <a:off x="1359961" y="2804308"/>
            <a:ext cx="4126230" cy="460375"/>
          </a:xfrm>
          <a:prstGeom prst="rect">
            <a:avLst/>
          </a:prstGeom>
        </p:spPr>
        <p:txBody>
          <a:bodyPr wrap="none" rtlCol="0">
            <a:spAutoFit/>
          </a:bodyPr>
          <a:p>
            <a:pPr marL="285750" indent="-285750">
              <a:buChar char="•"/>
            </a:pPr>
            <a:r>
              <a:rPr lang="zh-CN" altLang="en-US" sz="2400"/>
              <a:t>检索文件，计算余弦相似度</a:t>
            </a:r>
            <a:endParaRPr lang="zh-CN" altLang="en-US" sz="2400"/>
          </a:p>
        </p:txBody>
      </p:sp>
      <p:sp>
        <p:nvSpPr>
          <p:cNvPr id="21" name="文本框 20"/>
          <p:cNvSpPr txBox="1"/>
          <p:nvPr userDrawn="1"/>
        </p:nvSpPr>
        <p:spPr>
          <a:xfrm>
            <a:off x="1446000" y="3824232"/>
            <a:ext cx="3516630" cy="460375"/>
          </a:xfrm>
          <a:prstGeom prst="rect">
            <a:avLst/>
          </a:prstGeom>
        </p:spPr>
        <p:txBody>
          <a:bodyPr wrap="none" rtlCol="0">
            <a:spAutoFit/>
          </a:bodyPr>
          <a:p>
            <a:pPr marL="285750" indent="-285750">
              <a:buChar char="•"/>
            </a:pPr>
            <a:r>
              <a:rPr lang="zh-CN" altLang="en-US" sz="2400"/>
              <a:t>选择文件并返回到前端</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 name="矩形 65"/>
          <p:cNvSpPr/>
          <p:nvPr>
            <p:custDataLst>
              <p:tags r:id="rId1"/>
            </p:custDataLst>
          </p:nvPr>
        </p:nvSpPr>
        <p:spPr>
          <a:xfrm>
            <a:off x="792304" y="437934"/>
            <a:ext cx="4221793" cy="531440"/>
          </a:xfrm>
          <a:prstGeom prst="rect">
            <a:avLst/>
          </a:prstGeom>
          <a:solidFill>
            <a:srgbClr val="7AC2C7">
              <a:lumMod val="20000"/>
              <a:lumOff val="8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sp>
        <p:nvSpPr>
          <p:cNvPr id="67" name="椭圆 66"/>
          <p:cNvSpPr/>
          <p:nvPr>
            <p:custDataLst>
              <p:tags r:id="rId2"/>
            </p:custDataLst>
          </p:nvPr>
        </p:nvSpPr>
        <p:spPr>
          <a:xfrm>
            <a:off x="393579" y="277421"/>
            <a:ext cx="798232" cy="849140"/>
          </a:xfrm>
          <a:prstGeom prst="ellipse">
            <a:avLst/>
          </a:prstGeom>
          <a:solidFill>
            <a:srgbClr val="7AC2C7"/>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r>
              <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04</a:t>
            </a:r>
            <a:endParaRPr lang="en-US" altLang="zh-CN" spc="15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文本框 67"/>
          <p:cNvSpPr txBox="1"/>
          <p:nvPr>
            <p:custDataLst>
              <p:tags r:id="rId3"/>
            </p:custDataLst>
          </p:nvPr>
        </p:nvSpPr>
        <p:spPr>
          <a:xfrm>
            <a:off x="1325501" y="449578"/>
            <a:ext cx="3688596" cy="484035"/>
          </a:xfrm>
          <a:prstGeom prst="rect">
            <a:avLst/>
          </a:prstGeom>
          <a:noFill/>
        </p:spPr>
        <p:txBody>
          <a:bodyPr wrap="square" rtlCol="0" anchor="ctr" anchorCtr="0">
            <a:normAutofit/>
          </a:bodyPr>
          <a:p>
            <a:pPr algn="l">
              <a:lnSpc>
                <a:spcPct val="120000"/>
              </a:lnSpc>
            </a:pPr>
            <a:r>
              <a:rPr lang="zh-CN" altLang="en-US" spc="150">
                <a:latin typeface="Arial" panose="020B0604020202020204" pitchFamily="34" charset="0"/>
                <a:ea typeface="微软雅黑" panose="020B0503020204020204" pitchFamily="34" charset="-122"/>
                <a:sym typeface="Arial" panose="020B0604020202020204" pitchFamily="34" charset="0"/>
              </a:rPr>
              <a:t>根据已有文件查找相似文件</a:t>
            </a:r>
            <a:endParaRPr lang="zh-CN" altLang="en-US" spc="150">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descr="upload_post_object_v2_2548525422"/>
          <p:cNvPicPr>
            <a:picLocks noChangeAspect="1"/>
          </p:cNvPicPr>
          <p:nvPr/>
        </p:nvPicPr>
        <p:blipFill>
          <a:blip r:embed="rId4"/>
          <a:stretch>
            <a:fillRect/>
          </a:stretch>
        </p:blipFill>
        <p:spPr>
          <a:xfrm>
            <a:off x="0" y="347725"/>
            <a:ext cx="12192000" cy="6162675"/>
          </a:xfrm>
          <a:prstGeom prst="rect">
            <a:avLst/>
          </a:prstGeom>
        </p:spPr>
      </p:pic>
      <p:pic>
        <p:nvPicPr>
          <p:cNvPr id="6" name="图片 5" descr="upload_post_object_v2_1590707773"/>
          <p:cNvPicPr>
            <a:picLocks noChangeAspect="1"/>
          </p:cNvPicPr>
          <p:nvPr/>
        </p:nvPicPr>
        <p:blipFill>
          <a:blip r:embed="rId5"/>
          <a:stretch>
            <a:fillRect/>
          </a:stretch>
        </p:blipFill>
        <p:spPr>
          <a:xfrm>
            <a:off x="1030828" y="80607"/>
            <a:ext cx="2892442" cy="6262615"/>
          </a:xfrm>
          <a:prstGeom prst="rect">
            <a:avLst/>
          </a:prstGeom>
        </p:spPr>
      </p:pic>
      <p:pic>
        <p:nvPicPr>
          <p:cNvPr id="7" name="图片 6" descr="upload_post_object_v2_2947823783"/>
          <p:cNvPicPr>
            <a:picLocks noChangeAspect="1"/>
          </p:cNvPicPr>
          <p:nvPr/>
        </p:nvPicPr>
        <p:blipFill>
          <a:blip r:embed="rId6"/>
          <a:stretch>
            <a:fillRect/>
          </a:stretch>
        </p:blipFill>
        <p:spPr>
          <a:xfrm>
            <a:off x="6840736" y="80655"/>
            <a:ext cx="2878716" cy="6232896"/>
          </a:xfrm>
          <a:prstGeom prst="rect">
            <a:avLst/>
          </a:prstGeom>
        </p:spPr>
      </p:pic>
      <p:sp>
        <p:nvSpPr>
          <p:cNvPr id="8" name="文本框 7"/>
          <p:cNvSpPr txBox="1"/>
          <p:nvPr userDrawn="1"/>
        </p:nvSpPr>
        <p:spPr>
          <a:xfrm>
            <a:off x="1722029" y="6488399"/>
            <a:ext cx="1287780" cy="368300"/>
          </a:xfrm>
          <a:prstGeom prst="rect">
            <a:avLst/>
          </a:prstGeom>
        </p:spPr>
        <p:txBody>
          <a:bodyPr wrap="none" rtlCol="0">
            <a:spAutoFit/>
          </a:bodyPr>
          <a:p>
            <a:r>
              <a:rPr lang="en-US" altLang="zh-CN"/>
              <a:t>space2.jpg</a:t>
            </a:r>
            <a:endParaRPr lang="zh-CN" altLang="en-US"/>
          </a:p>
        </p:txBody>
      </p:sp>
      <p:sp>
        <p:nvSpPr>
          <p:cNvPr id="9" name="文本框 8"/>
          <p:cNvSpPr txBox="1"/>
          <p:nvPr userDrawn="1"/>
        </p:nvSpPr>
        <p:spPr>
          <a:xfrm>
            <a:off x="7786636" y="6510379"/>
            <a:ext cx="1287780" cy="368300"/>
          </a:xfrm>
          <a:prstGeom prst="rect">
            <a:avLst/>
          </a:prstGeom>
        </p:spPr>
        <p:txBody>
          <a:bodyPr wrap="none" rtlCol="0">
            <a:spAutoFit/>
          </a:bodyPr>
          <a:p>
            <a:r>
              <a:rPr lang="en-US" altLang="zh-CN"/>
              <a:t>space1.jpg</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115560" y="2601595"/>
            <a:ext cx="196151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chemeClr val="bg2">
                    <a:lumMod val="25000"/>
                  </a:schemeClr>
                </a:solidFill>
                <a:effectLst/>
                <a:uLnTx/>
                <a:uFillTx/>
                <a:cs typeface="+mn-ea"/>
                <a:sym typeface="+mn-lt"/>
              </a:rPr>
              <a:t>Part /05</a:t>
            </a:r>
            <a:endParaRPr kumimoji="0" lang="zh-CN" altLang="en-US" sz="4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p:nvPr/>
        </p:nvSpPr>
        <p:spPr>
          <a:xfrm>
            <a:off x="4567378" y="3309620"/>
            <a:ext cx="3057247" cy="523220"/>
          </a:xfrm>
          <a:prstGeom prst="rect">
            <a:avLst/>
          </a:prstGeom>
          <a:noFill/>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800" b="0" i="0" u="none" strike="noStrike" kern="1200" cap="none" spc="0" normalizeH="0" baseline="0" noProof="0" dirty="0">
                <a:ln>
                  <a:noFill/>
                </a:ln>
                <a:solidFill>
                  <a:schemeClr val="bg2">
                    <a:lumMod val="25000"/>
                  </a:schemeClr>
                </a:solidFill>
                <a:effectLst/>
                <a:uLnTx/>
                <a:uFillTx/>
                <a:cs typeface="+mn-ea"/>
                <a:sym typeface="+mn-lt"/>
              </a:rPr>
              <a:t>效果的展示和总结</a:t>
            </a:r>
            <a:endParaRPr kumimoji="0" lang="en-US" altLang="zh-CN" sz="2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956560" y="4040505"/>
            <a:ext cx="6278880" cy="650240"/>
          </a:xfrm>
          <a:prstGeom prst="rect">
            <a:avLst/>
          </a:prstGeom>
          <a:noFill/>
        </p:spPr>
        <p:txBody>
          <a:bodyPr wrap="square" rtlCol="0">
            <a:spAutoFit/>
          </a:bodyPr>
          <a:lstStyle/>
          <a:p>
            <a:pPr marL="171450" marR="0" lvl="0" indent="-171450" algn="ctr"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sz="1400" dirty="0">
                <a:solidFill>
                  <a:prstClr val="black">
                    <a:lumMod val="75000"/>
                    <a:lumOff val="25000"/>
                  </a:prstClr>
                </a:solidFill>
                <a:cs typeface="+mn-ea"/>
                <a:sym typeface="+mn-lt"/>
              </a:rPr>
              <a:t>文件系统展示</a:t>
            </a:r>
            <a:endParaRPr lang="en-US" altLang="zh-CN" sz="1400" dirty="0">
              <a:solidFill>
                <a:prstClr val="black">
                  <a:lumMod val="75000"/>
                  <a:lumOff val="25000"/>
                </a:prstClr>
              </a:solidFill>
              <a:cs typeface="+mn-ea"/>
              <a:sym typeface="+mn-lt"/>
            </a:endParaRPr>
          </a:p>
          <a:p>
            <a:pPr marL="171450" marR="0" lvl="0" indent="-171450" algn="ctr"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总结</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 name="Flying impression design ——飞印象设计是一家专业的广告设计制作工作室，专注于平面、OFFICE、摄影等业务，工作室成立于2016年，拥有高水平的设计团队，已经立足于市场，今后将输出更多精致作品。"/>
          <p:cNvSpPr/>
          <p:nvPr/>
        </p:nvSpPr>
        <p:spPr>
          <a:xfrm>
            <a:off x="5719445" y="1666240"/>
            <a:ext cx="753110" cy="737235"/>
          </a:xfrm>
          <a:custGeom>
            <a:avLst/>
            <a:gdLst/>
            <a:ahLst/>
            <a:cxnLst>
              <a:cxn ang="0">
                <a:pos x="wd2" y="hd2"/>
              </a:cxn>
              <a:cxn ang="5400000">
                <a:pos x="wd2" y="hd2"/>
              </a:cxn>
              <a:cxn ang="10800000">
                <a:pos x="wd2" y="hd2"/>
              </a:cxn>
              <a:cxn ang="16200000">
                <a:pos x="wd2" y="hd2"/>
              </a:cxn>
            </a:cxnLst>
            <a:rect l="0" t="0" r="r" b="b"/>
            <a:pathLst>
              <a:path w="21600" h="21600" extrusionOk="0">
                <a:moveTo>
                  <a:pt x="10800" y="12408"/>
                </a:moveTo>
                <a:cubicBezTo>
                  <a:pt x="10303" y="12408"/>
                  <a:pt x="9900" y="12820"/>
                  <a:pt x="9900" y="13328"/>
                </a:cubicBezTo>
                <a:cubicBezTo>
                  <a:pt x="9900" y="13836"/>
                  <a:pt x="10303" y="14247"/>
                  <a:pt x="10800" y="14247"/>
                </a:cubicBezTo>
                <a:cubicBezTo>
                  <a:pt x="11297" y="14247"/>
                  <a:pt x="11700" y="13836"/>
                  <a:pt x="11700" y="13328"/>
                </a:cubicBezTo>
                <a:cubicBezTo>
                  <a:pt x="11700" y="12820"/>
                  <a:pt x="11297" y="12408"/>
                  <a:pt x="10800" y="12408"/>
                </a:cubicBezTo>
                <a:close/>
                <a:moveTo>
                  <a:pt x="1800" y="14706"/>
                </a:moveTo>
                <a:lnTo>
                  <a:pt x="1800" y="11959"/>
                </a:lnTo>
                <a:lnTo>
                  <a:pt x="19800" y="11959"/>
                </a:lnTo>
                <a:lnTo>
                  <a:pt x="19800" y="14706"/>
                </a:lnTo>
                <a:cubicBezTo>
                  <a:pt x="19800" y="14706"/>
                  <a:pt x="1800" y="14706"/>
                  <a:pt x="1800" y="14706"/>
                </a:cubicBezTo>
                <a:close/>
                <a:moveTo>
                  <a:pt x="11700" y="19760"/>
                </a:moveTo>
                <a:lnTo>
                  <a:pt x="9900" y="19760"/>
                </a:lnTo>
                <a:lnTo>
                  <a:pt x="9900" y="16559"/>
                </a:lnTo>
                <a:lnTo>
                  <a:pt x="11700" y="16559"/>
                </a:lnTo>
                <a:cubicBezTo>
                  <a:pt x="11700" y="16559"/>
                  <a:pt x="11700" y="19760"/>
                  <a:pt x="11700" y="19760"/>
                </a:cubicBezTo>
                <a:close/>
                <a:moveTo>
                  <a:pt x="1800" y="1840"/>
                </a:moveTo>
                <a:lnTo>
                  <a:pt x="19800" y="1840"/>
                </a:lnTo>
                <a:lnTo>
                  <a:pt x="19800" y="10111"/>
                </a:lnTo>
                <a:lnTo>
                  <a:pt x="1800" y="10111"/>
                </a:lnTo>
                <a:cubicBezTo>
                  <a:pt x="1800" y="10111"/>
                  <a:pt x="1800" y="1840"/>
                  <a:pt x="1800" y="1840"/>
                </a:cubicBezTo>
                <a:close/>
                <a:moveTo>
                  <a:pt x="21600" y="16559"/>
                </a:moveTo>
                <a:lnTo>
                  <a:pt x="21600" y="0"/>
                </a:lnTo>
                <a:lnTo>
                  <a:pt x="0" y="0"/>
                </a:lnTo>
                <a:lnTo>
                  <a:pt x="0" y="16559"/>
                </a:lnTo>
                <a:lnTo>
                  <a:pt x="8100" y="16559"/>
                </a:lnTo>
                <a:lnTo>
                  <a:pt x="8100" y="19760"/>
                </a:lnTo>
                <a:lnTo>
                  <a:pt x="6300" y="19760"/>
                </a:lnTo>
                <a:lnTo>
                  <a:pt x="6300" y="21600"/>
                </a:lnTo>
                <a:lnTo>
                  <a:pt x="15300" y="21600"/>
                </a:lnTo>
                <a:lnTo>
                  <a:pt x="15300" y="19760"/>
                </a:lnTo>
                <a:lnTo>
                  <a:pt x="13500" y="19760"/>
                </a:lnTo>
                <a:lnTo>
                  <a:pt x="13500" y="16559"/>
                </a:lnTo>
                <a:cubicBezTo>
                  <a:pt x="13500" y="16559"/>
                  <a:pt x="21600" y="16559"/>
                  <a:pt x="21600" y="16559"/>
                </a:cubicBezTo>
                <a:close/>
              </a:path>
            </a:pathLst>
          </a:custGeom>
          <a:solidFill>
            <a:schemeClr val="bg2">
              <a:lumMod val="25000"/>
            </a:schemeClr>
          </a:solidFill>
          <a:ln w="12700">
            <a:miter lim="400000"/>
          </a:ln>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cs typeface="+mn-ea"/>
              <a:sym typeface="+mn-lt"/>
            </a:endParaRPr>
          </a:p>
        </p:txBody>
      </p:sp>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64494" y="542925"/>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53457"/>
          </a:xfrm>
          <a:prstGeom prst="rect">
            <a:avLst/>
          </a:prstGeom>
          <a:noFill/>
        </p:spPr>
        <p:txBody>
          <a:bodyPr wrap="square" rtlCol="0">
            <a:spAutoFit/>
          </a:bodyPr>
          <a:lstStyle/>
          <a:p>
            <a:pPr algn="ctr">
              <a:lnSpc>
                <a:spcPct val="130000"/>
              </a:lnSpc>
            </a:pPr>
            <a:r>
              <a:rPr lang="zh-CN" altLang="en-US" sz="2000" dirty="0">
                <a:solidFill>
                  <a:srgbClr val="EFEFEF"/>
                </a:solidFill>
                <a:cs typeface="+mn-ea"/>
                <a:sym typeface="+mn-lt"/>
              </a:rPr>
              <a:t>总结</a:t>
            </a:r>
            <a:endParaRPr lang="en-US" altLang="zh-CN" sz="2000" dirty="0">
              <a:solidFill>
                <a:srgbClr val="EFEFEF"/>
              </a:solidFill>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sp>
        <p:nvSpPr>
          <p:cNvPr id="3" name="文本框 2"/>
          <p:cNvSpPr txBox="1"/>
          <p:nvPr/>
        </p:nvSpPr>
        <p:spPr>
          <a:xfrm>
            <a:off x="1981200" y="1714500"/>
            <a:ext cx="2873733" cy="1383665"/>
          </a:xfrm>
          <a:prstGeom prst="rect">
            <a:avLst/>
          </a:prstGeom>
          <a:noFill/>
        </p:spPr>
        <p:txBody>
          <a:bodyPr wrap="square" rtlCol="0">
            <a:noAutofit/>
          </a:bodyPr>
          <a:lstStyle/>
          <a:p>
            <a:pPr marL="457200" indent="-457200">
              <a:buFont typeface="Arial" panose="020B0604020202020204" pitchFamily="34" charset="0"/>
              <a:buChar char="•"/>
            </a:pPr>
            <a:r>
              <a:rPr lang="zh-CN" altLang="en-US" sz="2400" dirty="0"/>
              <a:t>理解往年项目</a:t>
            </a:r>
            <a:endParaRPr lang="zh-CN" altLang="en-US" sz="2400" dirty="0"/>
          </a:p>
        </p:txBody>
      </p:sp>
      <p:sp>
        <p:nvSpPr>
          <p:cNvPr id="4" name="文本框 3"/>
          <p:cNvSpPr txBox="1"/>
          <p:nvPr/>
        </p:nvSpPr>
        <p:spPr>
          <a:xfrm>
            <a:off x="4470913" y="2846916"/>
            <a:ext cx="1638300" cy="521970"/>
          </a:xfrm>
          <a:prstGeom prst="rect">
            <a:avLst/>
          </a:prstGeom>
          <a:noFill/>
        </p:spPr>
        <p:txBody>
          <a:bodyPr wrap="square" rtlCol="0">
            <a:spAutoFit/>
          </a:bodyPr>
          <a:lstStyle/>
          <a:p>
            <a:pPr marL="342900" indent="-342900">
              <a:buFont typeface="Arial" panose="020B0604020202020204" pitchFamily="34" charset="0"/>
              <a:buChar char="•"/>
            </a:pPr>
            <a:r>
              <a:rPr lang="zh-CN" altLang="en-US" sz="2800" dirty="0">
                <a:solidFill>
                  <a:schemeClr val="tx1"/>
                </a:solidFill>
              </a:rPr>
              <a:t>优化</a:t>
            </a:r>
            <a:endParaRPr sz="2800"/>
          </a:p>
        </p:txBody>
      </p:sp>
      <p:sp>
        <p:nvSpPr>
          <p:cNvPr id="5" name="文本框 4"/>
          <p:cNvSpPr txBox="1"/>
          <p:nvPr/>
        </p:nvSpPr>
        <p:spPr>
          <a:xfrm>
            <a:off x="6660062" y="3864095"/>
            <a:ext cx="1762021"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t>相互配合</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文本框 7"/>
          <p:cNvSpPr txBox="1"/>
          <p:nvPr/>
        </p:nvSpPr>
        <p:spPr>
          <a:xfrm>
            <a:off x="1562735" y="2044700"/>
            <a:ext cx="2461895" cy="773430"/>
          </a:xfrm>
          <a:prstGeom prst="rect">
            <a:avLst/>
          </a:prstGeom>
          <a:noFill/>
        </p:spPr>
        <p:txBody>
          <a:bodyPr wrap="square" rtlCol="0">
            <a:noAutofit/>
          </a:bodyPr>
          <a:lstStyle/>
          <a:p>
            <a:r>
              <a:rPr lang="en-US" altLang="zh-CN" sz="2000" dirty="0">
                <a:latin typeface="Comic Sans MS" panose="030F0702030302020204" pitchFamily="66" charset="0"/>
              </a:rPr>
              <a:t>2022-WowKiddy</a:t>
            </a:r>
            <a:endParaRPr lang="en-US" altLang="zh-CN" sz="2000" dirty="0">
              <a:latin typeface="Comic Sans MS" panose="030F0702030302020204" pitchFamily="66" charset="0"/>
            </a:endParaRPr>
          </a:p>
          <a:p>
            <a:pPr marL="285750" indent="-285750">
              <a:buFont typeface="Arial" panose="020B0604020202020204" pitchFamily="34" charset="0"/>
              <a:buChar char="•"/>
            </a:pPr>
            <a:r>
              <a:rPr lang="zh-CN" altLang="en-US" sz="1600" dirty="0">
                <a:latin typeface="华光楷体一_CNKI" panose="02000500000000000000" pitchFamily="2" charset="-122"/>
                <a:ea typeface="华光楷体一_CNKI" panose="02000500000000000000" pitchFamily="2" charset="-122"/>
              </a:rPr>
              <a:t>容器化部署</a:t>
            </a:r>
            <a:endParaRPr lang="en-US" altLang="zh-CN" sz="16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600" dirty="0">
                <a:latin typeface="华光楷体一_CNKI" panose="02000500000000000000" pitchFamily="2" charset="-122"/>
                <a:ea typeface="华光楷体一_CNKI" panose="02000500000000000000" pitchFamily="2" charset="-122"/>
              </a:rPr>
              <a:t>高性能缓存（监控与测试）</a:t>
            </a:r>
            <a:endParaRPr lang="en-US" altLang="zh-CN" sz="16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600" dirty="0">
                <a:latin typeface="华光楷体一_CNKI" panose="02000500000000000000" pitchFamily="2" charset="-122"/>
                <a:ea typeface="华光楷体一_CNKI" panose="02000500000000000000" pitchFamily="2" charset="-122"/>
              </a:rPr>
              <a:t>图片、视频的小开销预览</a:t>
            </a:r>
            <a:endParaRPr lang="zh-CN" altLang="en-US" sz="1600" dirty="0">
              <a:latin typeface="华光楷体一_CNKI" panose="02000500000000000000" pitchFamily="2" charset="-122"/>
              <a:ea typeface="华光楷体一_CNKI" panose="02000500000000000000" pitchFamily="2" charset="-122"/>
            </a:endParaRPr>
          </a:p>
        </p:txBody>
      </p:sp>
      <p:sp>
        <p:nvSpPr>
          <p:cNvPr id="10" name="文本框 9"/>
          <p:cNvSpPr txBox="1"/>
          <p:nvPr/>
        </p:nvSpPr>
        <p:spPr>
          <a:xfrm>
            <a:off x="2616835" y="5486400"/>
            <a:ext cx="1859280" cy="780415"/>
          </a:xfrm>
          <a:prstGeom prst="rect">
            <a:avLst/>
          </a:prstGeom>
          <a:noFill/>
        </p:spPr>
        <p:txBody>
          <a:bodyPr wrap="square" rtlCol="0">
            <a:noAutofit/>
          </a:bodyPr>
          <a:lstStyle/>
          <a:p>
            <a:r>
              <a:rPr lang="en-US" altLang="zh-CN" dirty="0">
                <a:latin typeface="Comic Sans MS" panose="030F0702030302020204" pitchFamily="66" charset="0"/>
              </a:rPr>
              <a:t>2021-DisGraFS</a:t>
            </a:r>
            <a:endParaRPr lang="en-US" altLang="zh-CN" dirty="0">
              <a:latin typeface="Comic Sans MS" panose="030F0702030302020204" pitchFamily="66" charset="0"/>
            </a:endParaRPr>
          </a:p>
          <a:p>
            <a:pPr marL="342900" lvl="0" indent="-342900" algn="just">
              <a:buFont typeface="宋体" pitchFamily="2" charset="-122"/>
              <a:buChar char="•"/>
              <a:tabLst>
                <a:tab pos="457200" algn="l"/>
              </a:tabLst>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图呈现形式</a:t>
            </a:r>
            <a:endPar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marL="342900" lvl="0" indent="-342900" algn="just">
              <a:buFont typeface="宋体" pitchFamily="2" charset="-122"/>
              <a:buChar char="•"/>
              <a:tabLst>
                <a:tab pos="457200" algn="l"/>
              </a:tabLst>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加入文件打标功能</a:t>
            </a:r>
            <a:endPar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marL="342900" lvl="0" indent="-342900" algn="just">
              <a:buFont typeface="宋体" pitchFamily="2" charset="-122"/>
              <a:buChar char="•"/>
              <a:tabLst>
                <a:tab pos="457200" algn="l"/>
              </a:tabLst>
            </a:pPr>
            <a:r>
              <a:rPr lang="zh-CN" altLang="zh-CN" sz="1400" kern="100" dirty="0">
                <a:effectLst/>
                <a:latin typeface="华光楷体一_CNKI" panose="02000500000000000000" pitchFamily="2" charset="-122"/>
                <a:ea typeface="华光楷体一_CNKI" panose="02000500000000000000" pitchFamily="2" charset="-122"/>
                <a:cs typeface="Times New Roman" panose="02020603050405020304" pitchFamily="18" charset="0"/>
              </a:rPr>
              <a:t>替换文件系统</a:t>
            </a:r>
            <a:endParaRPr lang="zh-CN" altLang="en-US" sz="1400" dirty="0">
              <a:latin typeface="华光楷体一_CNKI" panose="02000500000000000000" pitchFamily="2" charset="-122"/>
              <a:ea typeface="华光楷体一_CNKI" panose="02000500000000000000" pitchFamily="2" charset="-122"/>
            </a:endParaRPr>
          </a:p>
          <a:p>
            <a:endParaRPr lang="zh-CN" altLang="en-US" dirty="0"/>
          </a:p>
        </p:txBody>
      </p:sp>
      <p:sp>
        <p:nvSpPr>
          <p:cNvPr id="11" name="文本框 10"/>
          <p:cNvSpPr txBox="1"/>
          <p:nvPr/>
        </p:nvSpPr>
        <p:spPr>
          <a:xfrm>
            <a:off x="4476115" y="4187825"/>
            <a:ext cx="1605280" cy="532765"/>
          </a:xfrm>
          <a:prstGeom prst="rect">
            <a:avLst/>
          </a:prstGeom>
          <a:noFill/>
        </p:spPr>
        <p:txBody>
          <a:bodyPr wrap="none" rtlCol="0">
            <a:noAutofit/>
          </a:bodyPr>
          <a:lstStyle/>
          <a:p>
            <a:r>
              <a:rPr lang="en-US" altLang="zh-CN" dirty="0">
                <a:latin typeface="Comic Sans MS" panose="030F0702030302020204" pitchFamily="66" charset="0"/>
              </a:rPr>
              <a:t>2022-TOBEDONE</a:t>
            </a:r>
            <a:endParaRPr lang="en-US" altLang="zh-CN" dirty="0">
              <a:latin typeface="Comic Sans MS" panose="030F0702030302020204" pitchFamily="66" charset="0"/>
            </a:endParaRPr>
          </a:p>
          <a:p>
            <a:pPr marL="285750" indent="-285750">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分布式存储</a:t>
            </a:r>
            <a:endParaRPr lang="en-US" altLang="zh-CN" sz="18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800" dirty="0">
                <a:latin typeface="华光楷体一_CNKI" panose="02000500000000000000" pitchFamily="2" charset="-122"/>
                <a:ea typeface="华光楷体一_CNKI" panose="02000500000000000000" pitchFamily="2" charset="-122"/>
              </a:rPr>
              <a:t>网页端操作</a:t>
            </a:r>
            <a:endParaRPr lang="en-US" altLang="zh-CN" sz="1800"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sz="1800" dirty="0">
                <a:latin typeface="华光楷体一_CNKI" panose="02000500000000000000" pitchFamily="2" charset="-122"/>
                <a:ea typeface="华光楷体一_CNKI" panose="02000500000000000000" pitchFamily="2" charset="-122"/>
              </a:rPr>
              <a:t>监控、运维</a:t>
            </a:r>
            <a:endParaRPr lang="zh-CN" altLang="en-US" dirty="0">
              <a:latin typeface="Comic Sans MS" panose="030F0702030302020204" pitchFamily="66" charset="0"/>
            </a:endParaRPr>
          </a:p>
        </p:txBody>
      </p:sp>
      <p:sp>
        <p:nvSpPr>
          <p:cNvPr id="12" name="文本框 11"/>
          <p:cNvSpPr txBox="1"/>
          <p:nvPr/>
        </p:nvSpPr>
        <p:spPr>
          <a:xfrm>
            <a:off x="135275" y="5366450"/>
            <a:ext cx="1687398" cy="369332"/>
          </a:xfrm>
          <a:prstGeom prst="rect">
            <a:avLst/>
          </a:prstGeom>
          <a:noFill/>
        </p:spPr>
        <p:txBody>
          <a:bodyPr wrap="square" rtlCol="0">
            <a:spAutoFit/>
          </a:bodyPr>
          <a:lstStyle/>
          <a:p>
            <a:r>
              <a:rPr lang="en-US" altLang="zh-CN" dirty="0">
                <a:latin typeface="Comic Sans MS" panose="030F0702030302020204" pitchFamily="66" charset="0"/>
              </a:rPr>
              <a:t>2020</a:t>
            </a:r>
            <a:r>
              <a:rPr lang="zh-CN" altLang="en-US" dirty="0">
                <a:latin typeface="Comic Sans MS" panose="030F0702030302020204" pitchFamily="66" charset="0"/>
              </a:rPr>
              <a:t>及更早</a:t>
            </a:r>
            <a:endParaRPr lang="zh-CN" altLang="en-US" dirty="0">
              <a:latin typeface="Comic Sans MS" panose="030F0702030302020204" pitchFamily="66" charset="0"/>
            </a:endParaRPr>
          </a:p>
        </p:txBody>
      </p:sp>
      <p:sp>
        <p:nvSpPr>
          <p:cNvPr id="2" name="文本框 1"/>
          <p:cNvSpPr txBox="1"/>
          <p:nvPr/>
        </p:nvSpPr>
        <p:spPr>
          <a:xfrm>
            <a:off x="4097655" y="519430"/>
            <a:ext cx="3210560" cy="1136650"/>
          </a:xfrm>
          <a:prstGeom prst="rect">
            <a:avLst/>
          </a:prstGeom>
          <a:noFill/>
        </p:spPr>
        <p:txBody>
          <a:bodyPr wrap="none" rtlCol="0">
            <a:noAutofit/>
          </a:bodyPr>
          <a:lstStyle/>
          <a:p>
            <a:r>
              <a:rPr lang="en-US" altLang="zh-CN" sz="2000" dirty="0">
                <a:latin typeface="Comic Sans MS" panose="030F0702030302020204" pitchFamily="66" charset="0"/>
              </a:rPr>
              <a:t>2023-GlowFS</a:t>
            </a:r>
            <a:endParaRPr lang="zh-CN" altLang="en-US" sz="2000" dirty="0">
              <a:latin typeface="Comic Sans MS" panose="030F0702030302020204" pitchFamily="66" charset="0"/>
            </a:endParaRPr>
          </a:p>
          <a:p>
            <a:pPr marL="285750" indent="-285750">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数据一致性</a:t>
            </a:r>
            <a:endParaRPr lang="en-US" altLang="zh-CN"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zh-CN" altLang="en-US" dirty="0">
                <a:latin typeface="华光楷体一_CNKI" panose="02000500000000000000" pitchFamily="2" charset="-122"/>
                <a:ea typeface="华光楷体一_CNKI" panose="02000500000000000000" pitchFamily="2" charset="-122"/>
              </a:rPr>
              <a:t>前端、可视化的优化</a:t>
            </a:r>
            <a:endParaRPr lang="en-US" altLang="zh-CN" dirty="0">
              <a:latin typeface="华光楷体一_CNKI" panose="02000500000000000000" pitchFamily="2" charset="-122"/>
              <a:ea typeface="华光楷体一_CNKI" panose="02000500000000000000" pitchFamily="2" charset="-122"/>
            </a:endParaRPr>
          </a:p>
          <a:p>
            <a:pPr marL="285750" indent="-285750">
              <a:buFont typeface="Arial" panose="020B0604020202020204" pitchFamily="34" charset="0"/>
              <a:buChar char="•"/>
            </a:pPr>
            <a:r>
              <a:rPr lang="en-US" altLang="zh-CN" dirty="0">
                <a:latin typeface="华光楷体一_CNKI" panose="02000500000000000000" pitchFamily="2" charset="-122"/>
                <a:ea typeface="华光楷体一_CNKI" panose="02000500000000000000" pitchFamily="2" charset="-122"/>
              </a:rPr>
              <a:t>Ray</a:t>
            </a:r>
            <a:r>
              <a:rPr lang="zh-CN" altLang="en-US" dirty="0">
                <a:latin typeface="华光楷体一_CNKI" panose="02000500000000000000" pitchFamily="2" charset="-122"/>
                <a:ea typeface="华光楷体一_CNKI" panose="02000500000000000000" pitchFamily="2" charset="-122"/>
              </a:rPr>
              <a:t>打标算法更新</a:t>
            </a:r>
            <a:endParaRPr lang="zh-CN" altLang="en-US" dirty="0">
              <a:latin typeface="华光楷体一_CNKI" panose="02000500000000000000" pitchFamily="2" charset="-122"/>
              <a:ea typeface="华光楷体一_CNKI" panose="02000500000000000000" pitchFamily="2" charset="-122"/>
            </a:endParaRPr>
          </a:p>
        </p:txBody>
      </p:sp>
      <p:sp>
        <p:nvSpPr>
          <p:cNvPr id="3" name="文本框 2"/>
          <p:cNvSpPr txBox="1"/>
          <p:nvPr/>
        </p:nvSpPr>
        <p:spPr>
          <a:xfrm>
            <a:off x="7213600" y="3621405"/>
            <a:ext cx="3653790" cy="1400810"/>
          </a:xfrm>
          <a:prstGeom prst="rect">
            <a:avLst/>
          </a:prstGeom>
          <a:noFill/>
        </p:spPr>
        <p:txBody>
          <a:bodyPr wrap="none" rtlCol="0">
            <a:noAutofit/>
          </a:bodyPr>
          <a:lstStyle/>
          <a:p>
            <a:pPr algn="l"/>
            <a:r>
              <a:rPr lang="en-US" altLang="zh-CN" sz="3200" dirty="0">
                <a:latin typeface="Comic Sans MS" panose="030F0702030302020204" pitchFamily="66" charset="0"/>
              </a:rPr>
              <a:t>2024-VIVO50FS</a:t>
            </a:r>
            <a:endParaRPr lang="zh-CN" altLang="en-US" sz="3200" dirty="0">
              <a:latin typeface="Comic Sans MS" panose="030F0702030302020204" pitchFamily="66" charset="0"/>
            </a:endParaRPr>
          </a:p>
          <a:p>
            <a:pPr marL="285750" indent="-285750" algn="l">
              <a:buFont typeface="Arial" panose="020B0604020202020204" pitchFamily="34" charset="0"/>
              <a:buChar char="•"/>
            </a:pPr>
            <a:r>
              <a:rPr lang="zh-CN" altLang="en-US" sz="3200" dirty="0">
                <a:latin typeface="华光楷体一_CNKI" panose="02000500000000000000" pitchFamily="2" charset="-122"/>
                <a:ea typeface="华光楷体一_CNKI" panose="02000500000000000000" pitchFamily="2" charset="-122"/>
              </a:rPr>
              <a:t>多模态大模型</a:t>
            </a:r>
            <a:endParaRPr lang="en-US" altLang="zh-CN" sz="3200" dirty="0">
              <a:latin typeface="华光楷体一_CNKI" panose="02000500000000000000" pitchFamily="2" charset="-122"/>
              <a:ea typeface="华光楷体一_CNKI" panose="02000500000000000000" pitchFamily="2" charset="-122"/>
            </a:endParaRPr>
          </a:p>
          <a:p>
            <a:pPr marL="285750" indent="-285750" algn="l">
              <a:buFont typeface="Arial" panose="020B0604020202020204" pitchFamily="34" charset="0"/>
              <a:buChar char="•"/>
            </a:pPr>
            <a:r>
              <a:rPr lang="en-US" altLang="zh-CN" sz="3200" dirty="0">
                <a:latin typeface="华光楷体一_CNKI" panose="02000500000000000000" pitchFamily="2" charset="-122"/>
                <a:ea typeface="华光楷体一_CNKI" panose="02000500000000000000" pitchFamily="2" charset="-122"/>
                <a:sym typeface="+mn-ea"/>
              </a:rPr>
              <a:t>nginx配置反向代理</a:t>
            </a:r>
            <a:endParaRPr lang="en-US" altLang="zh-CN" sz="3200" dirty="0">
              <a:latin typeface="华光楷体一_CNKI" panose="02000500000000000000" pitchFamily="2" charset="-122"/>
              <a:ea typeface="华光楷体一_CNKI" panose="02000500000000000000" pitchFamily="2" charset="-122"/>
            </a:endParaRPr>
          </a:p>
          <a:p>
            <a:pPr marL="285750" indent="-285750" algn="l">
              <a:buFont typeface="Arial" panose="020B0604020202020204" pitchFamily="34" charset="0"/>
              <a:buChar char="•"/>
            </a:pPr>
            <a:r>
              <a:rPr lang="zh-CN" altLang="en-US" sz="3200" dirty="0">
                <a:latin typeface="华光楷体一_CNKI" panose="02000500000000000000" pitchFamily="2" charset="-122"/>
                <a:ea typeface="华光楷体一_CNKI" panose="02000500000000000000" pitchFamily="2" charset="-122"/>
              </a:rPr>
              <a:t>挂载juiceFS</a:t>
            </a:r>
            <a:endParaRPr lang="zh-CN" altLang="en-US" sz="3200" dirty="0">
              <a:latin typeface="华光楷体一_CNKI" panose="02000500000000000000" pitchFamily="2" charset="-122"/>
              <a:ea typeface="华光楷体一_CNKI" panose="02000500000000000000" pitchFamily="2" charset="-122"/>
            </a:endParaRPr>
          </a:p>
          <a:p>
            <a:pPr marL="285750" indent="-285750" algn="l">
              <a:buFont typeface="Arial" panose="020B0604020202020204" pitchFamily="34" charset="0"/>
              <a:buChar char="•"/>
            </a:pPr>
            <a:r>
              <a:rPr lang="zh-CN" altLang="en-US" sz="3200" dirty="0">
                <a:latin typeface="华光楷体一_CNKI" panose="02000500000000000000" pitchFamily="2" charset="-122"/>
                <a:ea typeface="华光楷体一_CNKI" panose="02000500000000000000" pitchFamily="2" charset="-122"/>
              </a:rPr>
              <a:t>向量化存储和检索</a:t>
            </a:r>
            <a:endParaRPr lang="zh-CN" altLang="en-US" sz="3200" dirty="0">
              <a:latin typeface="华光楷体一_CNKI" panose="02000500000000000000" pitchFamily="2" charset="-122"/>
              <a:ea typeface="华光楷体一_CNKI" panose="02000500000000000000" pitchFamily="2" charset="-122"/>
            </a:endParaRPr>
          </a:p>
        </p:txBody>
      </p:sp>
      <p:pic>
        <p:nvPicPr>
          <p:cNvPr id="4" name="图片 3" descr="中科大"/>
          <p:cNvPicPr>
            <a:picLocks noChangeAspect="1"/>
          </p:cNvPicPr>
          <p:nvPr/>
        </p:nvPicPr>
        <p:blipFill>
          <a:blip r:embed="rId6"/>
          <a:stretch>
            <a:fillRect/>
          </a:stretch>
        </p:blipFill>
        <p:spPr>
          <a:xfrm>
            <a:off x="11134090" y="227330"/>
            <a:ext cx="675640" cy="675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494370" y="2182265"/>
            <a:ext cx="4399220" cy="646331"/>
          </a:xfrm>
          <a:prstGeom prst="rect">
            <a:avLst/>
          </a:prstGeom>
          <a:noFill/>
        </p:spPr>
        <p:txBody>
          <a:bodyPr wrap="square" rtlCol="0">
            <a:spAutoFit/>
          </a:bodyPr>
          <a:lstStyle/>
          <a:p>
            <a:pPr lvl="0"/>
            <a:r>
              <a:rPr lang="en-US" altLang="zh-CN" sz="3600" dirty="0">
                <a:solidFill>
                  <a:schemeClr val="bg2">
                    <a:lumMod val="25000"/>
                  </a:schemeClr>
                </a:solidFill>
                <a:cs typeface="+mn-ea"/>
                <a:sym typeface="+mn-lt"/>
              </a:rPr>
              <a:t>Thanks</a:t>
            </a:r>
            <a:r>
              <a:rPr lang="en-US" altLang="zh-CN" sz="3600" dirty="0">
                <a:solidFill>
                  <a:srgbClr val="E72532"/>
                </a:solidFill>
                <a:cs typeface="+mn-ea"/>
                <a:sym typeface="+mn-lt"/>
              </a:rPr>
              <a:t> </a:t>
            </a:r>
            <a:r>
              <a:rPr lang="en-US" altLang="zh-CN" sz="3600" dirty="0">
                <a:solidFill>
                  <a:schemeClr val="bg2">
                    <a:lumMod val="25000"/>
                  </a:schemeClr>
                </a:solidFill>
                <a:cs typeface="+mn-ea"/>
                <a:sym typeface="+mn-lt"/>
              </a:rPr>
              <a:t>For Looking</a:t>
            </a:r>
            <a:endParaRPr lang="zh-CN" altLang="en-US" sz="3600" dirty="0">
              <a:solidFill>
                <a:schemeClr val="bg2">
                  <a:lumMod val="25000"/>
                </a:schemeClr>
              </a:solidFill>
              <a:cs typeface="+mn-ea"/>
              <a:sym typeface="+mn-lt"/>
            </a:endParaRPr>
          </a:p>
        </p:txBody>
      </p:sp>
      <p:cxnSp>
        <p:nvCxnSpPr>
          <p:cNvPr id="5" name="直接连接符 4"/>
          <p:cNvCxnSpPr/>
          <p:nvPr/>
        </p:nvCxnSpPr>
        <p:spPr>
          <a:xfrm>
            <a:off x="403313" y="17661"/>
            <a:ext cx="4290667" cy="6840339"/>
          </a:xfrm>
          <a:prstGeom prst="line">
            <a:avLst/>
          </a:prstGeom>
          <a:effectLst>
            <a:outerShdw blurRad="50800" dist="38100" dir="8100000" algn="tr"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5" name="直接连接符 14"/>
          <p:cNvCxnSpPr/>
          <p:nvPr/>
        </p:nvCxnSpPr>
        <p:spPr>
          <a:xfrm flipH="1">
            <a:off x="4693980" y="17661"/>
            <a:ext cx="3960163" cy="6840339"/>
          </a:xfrm>
          <a:prstGeom prst="line">
            <a:avLst/>
          </a:prstGeom>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43" name="图片 42" descr="C:\Users\xin\Desktop\微信图片_20201013160825.jpg微信图片_20201013160825"/>
          <p:cNvPicPr>
            <a:picLocks noChangeAspect="1"/>
          </p:cNvPicPr>
          <p:nvPr/>
        </p:nvPicPr>
        <p:blipFill rotWithShape="1">
          <a:blip r:embed="rId1"/>
          <a:srcRect/>
          <a:stretch>
            <a:fillRect/>
          </a:stretch>
        </p:blipFill>
        <p:spPr>
          <a:xfrm>
            <a:off x="5374640" y="0"/>
            <a:ext cx="10091420" cy="6868160"/>
          </a:xfrm>
          <a:prstGeom prst="trapezoid">
            <a:avLst>
              <a:gd name="adj" fmla="val 59635"/>
            </a:avLst>
          </a:prstGeom>
        </p:spPr>
      </p:pic>
      <p:pic>
        <p:nvPicPr>
          <p:cNvPr id="2" name="图片 1" descr="中科大"/>
          <p:cNvPicPr>
            <a:picLocks noChangeAspect="1"/>
          </p:cNvPicPr>
          <p:nvPr/>
        </p:nvPicPr>
        <p:blipFill>
          <a:blip r:embed="rId2"/>
          <a:stretch>
            <a:fillRect/>
          </a:stretch>
        </p:blipFill>
        <p:spPr>
          <a:xfrm>
            <a:off x="4232910" y="3091180"/>
            <a:ext cx="675640" cy="675640"/>
          </a:xfrm>
          <a:prstGeom prst="rect">
            <a:avLst/>
          </a:prstGeom>
        </p:spPr>
      </p:pic>
      <p:pic>
        <p:nvPicPr>
          <p:cNvPr id="3" name="图片 2" descr="QQ图片20240704193126"/>
          <p:cNvPicPr>
            <a:picLocks noChangeAspect="1"/>
          </p:cNvPicPr>
          <p:nvPr/>
        </p:nvPicPr>
        <p:blipFill>
          <a:blip r:embed="rId3"/>
          <a:stretch>
            <a:fillRect/>
          </a:stretch>
        </p:blipFill>
        <p:spPr>
          <a:xfrm>
            <a:off x="3796758" y="123459"/>
            <a:ext cx="1794510" cy="1794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114925" y="2465070"/>
            <a:ext cx="1961515" cy="706755"/>
          </a:xfrm>
          <a:prstGeom prst="rect">
            <a:avLst/>
          </a:prstGeom>
          <a:noFill/>
        </p:spPr>
        <p:txBody>
          <a:bodyPr wrap="none" rtlCol="0">
            <a:spAutoFit/>
          </a:bodyPr>
          <a:lstStyle/>
          <a:p>
            <a:pPr algn="ctr"/>
            <a:r>
              <a:rPr lang="en-US" altLang="zh-CN" sz="4000" dirty="0">
                <a:solidFill>
                  <a:schemeClr val="tx1">
                    <a:lumMod val="95000"/>
                    <a:lumOff val="5000"/>
                  </a:schemeClr>
                </a:solidFill>
                <a:cs typeface="+mn-ea"/>
                <a:sym typeface="+mn-lt"/>
              </a:rPr>
              <a:t>Part /01</a:t>
            </a:r>
            <a:endParaRPr lang="zh-CN" altLang="en-US" sz="4000" dirty="0">
              <a:solidFill>
                <a:schemeClr val="tx1">
                  <a:lumMod val="95000"/>
                  <a:lumOff val="5000"/>
                </a:schemeClr>
              </a:solidFill>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p:nvPr/>
        </p:nvSpPr>
        <p:spPr>
          <a:xfrm>
            <a:off x="4369075" y="3238608"/>
            <a:ext cx="3738880" cy="521970"/>
          </a:xfrm>
          <a:prstGeom prst="rect">
            <a:avLst/>
          </a:prstGeom>
          <a:noFill/>
        </p:spPr>
        <p:txBody>
          <a:bodyPr wrap="none">
            <a:spAutoFit/>
          </a:bodyPr>
          <a:lstStyle/>
          <a:p>
            <a:pPr algn="ctr">
              <a:spcBef>
                <a:spcPct val="0"/>
              </a:spcBef>
            </a:pPr>
            <a:r>
              <a:rPr lang="zh-CN" altLang="en-US" sz="2800" dirty="0">
                <a:solidFill>
                  <a:schemeClr val="tx1">
                    <a:lumMod val="95000"/>
                    <a:lumOff val="5000"/>
                  </a:schemeClr>
                </a:solidFill>
                <a:cs typeface="+mn-ea"/>
                <a:sym typeface="+mn-lt"/>
              </a:rPr>
              <a:t>项目介绍和架构的搭建</a:t>
            </a:r>
            <a:endParaRPr lang="en-US" altLang="zh-CN" sz="2800" dirty="0">
              <a:solidFill>
                <a:schemeClr val="tx1">
                  <a:lumMod val="95000"/>
                  <a:lumOff val="5000"/>
                </a:schemeClr>
              </a:solidFill>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956560" y="4015740"/>
            <a:ext cx="6278880" cy="929640"/>
          </a:xfrm>
          <a:prstGeom prst="rect">
            <a:avLst/>
          </a:prstGeom>
          <a:noFill/>
        </p:spPr>
        <p:txBody>
          <a:bodyPr wrap="square" rtlCol="0">
            <a:spAutoFit/>
          </a:bodyPr>
          <a:lstStyle/>
          <a:p>
            <a:pPr marL="171450" indent="-171450" algn="ctr">
              <a:lnSpc>
                <a:spcPct val="130000"/>
              </a:lnSpc>
              <a:buFont typeface="Arial" panose="020B0604020202020204" pitchFamily="34" charset="0"/>
              <a:buChar char="•"/>
            </a:pPr>
            <a:r>
              <a:rPr lang="zh-CN" altLang="en-US" sz="1400" dirty="0">
                <a:solidFill>
                  <a:schemeClr val="tx1">
                    <a:lumMod val="95000"/>
                    <a:lumOff val="5000"/>
                  </a:schemeClr>
                </a:solidFill>
                <a:cs typeface="+mn-ea"/>
                <a:sym typeface="+mn-lt"/>
              </a:rPr>
              <a:t>我们重新搭建了整个图文件系统的框架，让他更加合理，提高效率</a:t>
            </a:r>
            <a:endParaRPr lang="en-US" altLang="zh-CN" sz="1400" dirty="0">
              <a:solidFill>
                <a:schemeClr val="tx1">
                  <a:lumMod val="95000"/>
                  <a:lumOff val="5000"/>
                </a:schemeClr>
              </a:solidFill>
              <a:cs typeface="+mn-ea"/>
              <a:sym typeface="+mn-lt"/>
            </a:endParaRPr>
          </a:p>
          <a:p>
            <a:pPr marL="171450" indent="-171450" algn="ctr">
              <a:lnSpc>
                <a:spcPct val="130000"/>
              </a:lnSpc>
              <a:buFont typeface="Arial" panose="020B0604020202020204" pitchFamily="34" charset="0"/>
              <a:buChar char="•"/>
            </a:pPr>
            <a:r>
              <a:rPr lang="zh-CN" altLang="en-US" sz="1400" dirty="0">
                <a:solidFill>
                  <a:schemeClr val="tx1">
                    <a:lumMod val="95000"/>
                    <a:lumOff val="5000"/>
                  </a:schemeClr>
                </a:solidFill>
                <a:cs typeface="+mn-ea"/>
                <a:sym typeface="+mn-lt"/>
              </a:rPr>
              <a:t>我们对</a:t>
            </a:r>
            <a:r>
              <a:rPr lang="en-US" altLang="zh-CN" sz="1400" dirty="0">
                <a:solidFill>
                  <a:schemeClr val="tx1">
                    <a:lumMod val="95000"/>
                    <a:lumOff val="5000"/>
                  </a:schemeClr>
                </a:solidFill>
                <a:cs typeface="+mn-ea"/>
                <a:sym typeface="+mn-lt"/>
              </a:rPr>
              <a:t>VIVO50FS</a:t>
            </a:r>
            <a:r>
              <a:rPr lang="zh-CN" altLang="en-US" sz="1400" dirty="0">
                <a:solidFill>
                  <a:schemeClr val="tx1">
                    <a:lumMod val="95000"/>
                    <a:lumOff val="5000"/>
                  </a:schemeClr>
                </a:solidFill>
                <a:cs typeface="+mn-ea"/>
                <a:sym typeface="+mn-lt"/>
              </a:rPr>
              <a:t>与往年的</a:t>
            </a:r>
            <a:r>
              <a:rPr lang="en-US" altLang="zh-CN" sz="1400" dirty="0">
                <a:solidFill>
                  <a:schemeClr val="tx1">
                    <a:lumMod val="95000"/>
                    <a:lumOff val="5000"/>
                  </a:schemeClr>
                </a:solidFill>
                <a:cs typeface="+mn-ea"/>
                <a:sym typeface="+mn-lt"/>
              </a:rPr>
              <a:t>GLOWFS</a:t>
            </a:r>
            <a:r>
              <a:rPr lang="zh-CN" altLang="en-US" sz="1400" dirty="0">
                <a:solidFill>
                  <a:schemeClr val="tx1">
                    <a:lumMod val="95000"/>
                    <a:lumOff val="5000"/>
                  </a:schemeClr>
                </a:solidFill>
                <a:cs typeface="+mn-ea"/>
                <a:sym typeface="+mn-lt"/>
              </a:rPr>
              <a:t>和</a:t>
            </a:r>
            <a:r>
              <a:rPr lang="en-US" altLang="zh-CN" sz="1400" dirty="0">
                <a:solidFill>
                  <a:schemeClr val="tx1">
                    <a:lumMod val="95000"/>
                    <a:lumOff val="5000"/>
                  </a:schemeClr>
                </a:solidFill>
                <a:cs typeface="+mn-ea"/>
                <a:sym typeface="+mn-lt"/>
              </a:rPr>
              <a:t>GRANDPRO</a:t>
            </a:r>
            <a:r>
              <a:rPr lang="zh-CN" altLang="en-US" sz="1400" dirty="0">
                <a:solidFill>
                  <a:schemeClr val="tx1">
                    <a:lumMod val="95000"/>
                    <a:lumOff val="5000"/>
                  </a:schemeClr>
                </a:solidFill>
                <a:cs typeface="+mn-ea"/>
                <a:sym typeface="+mn-lt"/>
              </a:rPr>
              <a:t>项目架构图进行了对比</a:t>
            </a:r>
            <a:endParaRPr lang="en-US" altLang="zh-CN" sz="1400" dirty="0">
              <a:solidFill>
                <a:schemeClr val="tx1">
                  <a:lumMod val="95000"/>
                  <a:lumOff val="5000"/>
                </a:schemeClr>
              </a:solidFill>
              <a:cs typeface="+mn-ea"/>
              <a:sym typeface="+mn-lt"/>
            </a:endParaRPr>
          </a:p>
          <a:p>
            <a:pPr marL="171450" indent="-171450" algn="ctr">
              <a:lnSpc>
                <a:spcPct val="130000"/>
              </a:lnSpc>
              <a:buFont typeface="Arial" panose="020B0604020202020204" pitchFamily="34" charset="0"/>
              <a:buChar char="•"/>
            </a:pPr>
            <a:endParaRPr lang="en-US" altLang="zh-CN" sz="1400" dirty="0">
              <a:solidFill>
                <a:schemeClr val="tx1">
                  <a:lumMod val="95000"/>
                  <a:lumOff val="5000"/>
                </a:schemeClr>
              </a:solidFill>
              <a:cs typeface="+mn-ea"/>
              <a:sym typeface="+mn-lt"/>
            </a:endParaRPr>
          </a:p>
        </p:txBody>
      </p:sp>
      <p:sp>
        <p:nvSpPr>
          <p:cNvPr id="9" name="Flying impression design ——飞印象设计是一家专业的广告设计制作工作室，专注于平面、OFFICE、摄影等业务，工作室成立于2016年，拥有高水平的设计团队，已经立足于市场，今后将输出更多精致作品。"/>
          <p:cNvSpPr/>
          <p:nvPr/>
        </p:nvSpPr>
        <p:spPr>
          <a:xfrm>
            <a:off x="5719445" y="1452880"/>
            <a:ext cx="753110" cy="737235"/>
          </a:xfrm>
          <a:custGeom>
            <a:avLst/>
            <a:gdLst/>
            <a:ahLst/>
            <a:cxnLst>
              <a:cxn ang="0">
                <a:pos x="wd2" y="hd2"/>
              </a:cxn>
              <a:cxn ang="5400000">
                <a:pos x="wd2" y="hd2"/>
              </a:cxn>
              <a:cxn ang="10800000">
                <a:pos x="wd2" y="hd2"/>
              </a:cxn>
              <a:cxn ang="16200000">
                <a:pos x="wd2" y="hd2"/>
              </a:cxn>
            </a:cxnLst>
            <a:rect l="0" t="0" r="r" b="b"/>
            <a:pathLst>
              <a:path w="21600" h="21600" extrusionOk="0">
                <a:moveTo>
                  <a:pt x="10800" y="12408"/>
                </a:moveTo>
                <a:cubicBezTo>
                  <a:pt x="10303" y="12408"/>
                  <a:pt x="9900" y="12820"/>
                  <a:pt x="9900" y="13328"/>
                </a:cubicBezTo>
                <a:cubicBezTo>
                  <a:pt x="9900" y="13836"/>
                  <a:pt x="10303" y="14247"/>
                  <a:pt x="10800" y="14247"/>
                </a:cubicBezTo>
                <a:cubicBezTo>
                  <a:pt x="11297" y="14247"/>
                  <a:pt x="11700" y="13836"/>
                  <a:pt x="11700" y="13328"/>
                </a:cubicBezTo>
                <a:cubicBezTo>
                  <a:pt x="11700" y="12820"/>
                  <a:pt x="11297" y="12408"/>
                  <a:pt x="10800" y="12408"/>
                </a:cubicBezTo>
                <a:close/>
                <a:moveTo>
                  <a:pt x="1800" y="14706"/>
                </a:moveTo>
                <a:lnTo>
                  <a:pt x="1800" y="11959"/>
                </a:lnTo>
                <a:lnTo>
                  <a:pt x="19800" y="11959"/>
                </a:lnTo>
                <a:lnTo>
                  <a:pt x="19800" y="14706"/>
                </a:lnTo>
                <a:cubicBezTo>
                  <a:pt x="19800" y="14706"/>
                  <a:pt x="1800" y="14706"/>
                  <a:pt x="1800" y="14706"/>
                </a:cubicBezTo>
                <a:close/>
                <a:moveTo>
                  <a:pt x="11700" y="19760"/>
                </a:moveTo>
                <a:lnTo>
                  <a:pt x="9900" y="19760"/>
                </a:lnTo>
                <a:lnTo>
                  <a:pt x="9900" y="16559"/>
                </a:lnTo>
                <a:lnTo>
                  <a:pt x="11700" y="16559"/>
                </a:lnTo>
                <a:cubicBezTo>
                  <a:pt x="11700" y="16559"/>
                  <a:pt x="11700" y="19760"/>
                  <a:pt x="11700" y="19760"/>
                </a:cubicBezTo>
                <a:close/>
                <a:moveTo>
                  <a:pt x="1800" y="1840"/>
                </a:moveTo>
                <a:lnTo>
                  <a:pt x="19800" y="1840"/>
                </a:lnTo>
                <a:lnTo>
                  <a:pt x="19800" y="10111"/>
                </a:lnTo>
                <a:lnTo>
                  <a:pt x="1800" y="10111"/>
                </a:lnTo>
                <a:cubicBezTo>
                  <a:pt x="1800" y="10111"/>
                  <a:pt x="1800" y="1840"/>
                  <a:pt x="1800" y="1840"/>
                </a:cubicBezTo>
                <a:close/>
                <a:moveTo>
                  <a:pt x="21600" y="16559"/>
                </a:moveTo>
                <a:lnTo>
                  <a:pt x="21600" y="0"/>
                </a:lnTo>
                <a:lnTo>
                  <a:pt x="0" y="0"/>
                </a:lnTo>
                <a:lnTo>
                  <a:pt x="0" y="16559"/>
                </a:lnTo>
                <a:lnTo>
                  <a:pt x="8100" y="16559"/>
                </a:lnTo>
                <a:lnTo>
                  <a:pt x="8100" y="19760"/>
                </a:lnTo>
                <a:lnTo>
                  <a:pt x="6300" y="19760"/>
                </a:lnTo>
                <a:lnTo>
                  <a:pt x="6300" y="21600"/>
                </a:lnTo>
                <a:lnTo>
                  <a:pt x="15300" y="21600"/>
                </a:lnTo>
                <a:lnTo>
                  <a:pt x="15300" y="19760"/>
                </a:lnTo>
                <a:lnTo>
                  <a:pt x="13500" y="19760"/>
                </a:lnTo>
                <a:lnTo>
                  <a:pt x="13500" y="16559"/>
                </a:lnTo>
                <a:cubicBezTo>
                  <a:pt x="13500" y="16559"/>
                  <a:pt x="21600" y="16559"/>
                  <a:pt x="21600" y="16559"/>
                </a:cubicBezTo>
                <a:close/>
              </a:path>
            </a:pathLst>
          </a:custGeom>
          <a:solidFill>
            <a:schemeClr val="bg2">
              <a:lumMod val="10000"/>
            </a:schemeClr>
          </a:solidFill>
          <a:ln w="12700">
            <a:miter lim="400000"/>
          </a:ln>
        </p:spPr>
        <p:txBody>
          <a:bodyPr lIns="35719" tIns="35719" rIns="35719" bIns="35719"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cs typeface="+mn-ea"/>
              <a:sym typeface="+mn-lt"/>
            </a:endParaRPr>
          </a:p>
        </p:txBody>
      </p:sp>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21462" y="790595"/>
            <a:ext cx="3235383" cy="523220"/>
          </a:xfrm>
          <a:prstGeom prst="rect">
            <a:avLst/>
          </a:prstGeom>
          <a:noFill/>
          <a:ln>
            <a:solidFill>
              <a:schemeClr val="accent1"/>
            </a:solidFill>
          </a:ln>
        </p:spPr>
        <p:txBody>
          <a:bodyPr wrap="square" rtlCol="0">
            <a:spAutoFit/>
          </a:bodyPr>
          <a:lstStyle/>
          <a:p>
            <a:r>
              <a:rPr lang="en-US" altLang="zh-CN" dirty="0"/>
              <a:t>   </a:t>
            </a:r>
            <a:r>
              <a:rPr lang="en-US" altLang="zh-CN" sz="2800" dirty="0" err="1">
                <a:latin typeface="华光楷体一_CNKI" panose="02000500000000000000" pitchFamily="2" charset="-122"/>
                <a:ea typeface="华光楷体一_CNKI" panose="02000500000000000000" pitchFamily="2" charset="-122"/>
              </a:rPr>
              <a:t>GlowFS</a:t>
            </a:r>
            <a:r>
              <a:rPr lang="en-US" altLang="zh-CN" sz="2800" dirty="0">
                <a:latin typeface="华光楷体一_CNKI" panose="02000500000000000000" pitchFamily="2" charset="-122"/>
                <a:ea typeface="华光楷体一_CNKI" panose="02000500000000000000" pitchFamily="2" charset="-122"/>
              </a:rPr>
              <a:t>  </a:t>
            </a:r>
            <a:r>
              <a:rPr lang="zh-CN" altLang="en-US" sz="2800" dirty="0">
                <a:latin typeface="华光楷体一_CNKI" panose="02000500000000000000" pitchFamily="2" charset="-122"/>
                <a:ea typeface="华光楷体一_CNKI" panose="02000500000000000000" pitchFamily="2" charset="-122"/>
              </a:rPr>
              <a:t>架构图</a:t>
            </a:r>
            <a:endParaRPr lang="zh-CN" altLang="en-US" sz="2800" dirty="0">
              <a:latin typeface="华光楷体一_CNKI" panose="02000500000000000000" pitchFamily="2" charset="-122"/>
              <a:ea typeface="华光楷体一_CNKI" panose="02000500000000000000" pitchFamily="2" charset="-122"/>
            </a:endParaRPr>
          </a:p>
        </p:txBody>
      </p:sp>
      <p:pic>
        <p:nvPicPr>
          <p:cNvPr id="2" name="图片 1" descr="中科大"/>
          <p:cNvPicPr>
            <a:picLocks noChangeAspect="1"/>
          </p:cNvPicPr>
          <p:nvPr/>
        </p:nvPicPr>
        <p:blipFill>
          <a:blip r:embed="rId1"/>
          <a:stretch>
            <a:fillRect/>
          </a:stretch>
        </p:blipFill>
        <p:spPr>
          <a:xfrm>
            <a:off x="11327765" y="173355"/>
            <a:ext cx="675640" cy="675640"/>
          </a:xfrm>
          <a:prstGeom prst="rect">
            <a:avLst/>
          </a:prstGeom>
        </p:spPr>
      </p:pic>
      <p:pic>
        <p:nvPicPr>
          <p:cNvPr id="101" name="图片 100"/>
          <p:cNvPicPr/>
          <p:nvPr/>
        </p:nvPicPr>
        <p:blipFill>
          <a:blip r:embed="rId2"/>
          <a:stretch>
            <a:fillRect/>
          </a:stretch>
        </p:blipFill>
        <p:spPr>
          <a:xfrm>
            <a:off x="2271395" y="1623695"/>
            <a:ext cx="7648575" cy="46996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15907" y="627400"/>
            <a:ext cx="3235383" cy="521970"/>
          </a:xfrm>
          <a:prstGeom prst="rect">
            <a:avLst/>
          </a:prstGeom>
          <a:noFill/>
          <a:ln>
            <a:solidFill>
              <a:schemeClr val="accent1"/>
            </a:solidFill>
          </a:ln>
        </p:spPr>
        <p:txBody>
          <a:bodyPr wrap="square" rtlCol="0">
            <a:spAutoFit/>
          </a:bodyPr>
          <a:p>
            <a:r>
              <a:rPr lang="en-US" altLang="zh-CN" dirty="0"/>
              <a:t>   </a:t>
            </a:r>
            <a:r>
              <a:rPr lang="en-US" altLang="zh-CN" sz="2800" dirty="0" err="1">
                <a:latin typeface="华光楷体一_CNKI" panose="02000500000000000000" pitchFamily="2" charset="-122"/>
                <a:ea typeface="华光楷体一_CNKI" panose="02000500000000000000" pitchFamily="2" charset="-122"/>
              </a:rPr>
              <a:t>VIVO50FS</a:t>
            </a:r>
            <a:r>
              <a:rPr lang="en-US" altLang="zh-CN" sz="2800" dirty="0">
                <a:latin typeface="华光楷体一_CNKI" panose="02000500000000000000" pitchFamily="2" charset="-122"/>
                <a:ea typeface="华光楷体一_CNKI" panose="02000500000000000000" pitchFamily="2" charset="-122"/>
              </a:rPr>
              <a:t>  </a:t>
            </a:r>
            <a:r>
              <a:rPr lang="zh-CN" altLang="en-US" sz="2800" dirty="0">
                <a:latin typeface="华光楷体一_CNKI" panose="02000500000000000000" pitchFamily="2" charset="-122"/>
                <a:ea typeface="华光楷体一_CNKI" panose="02000500000000000000" pitchFamily="2" charset="-122"/>
              </a:rPr>
              <a:t>架构图</a:t>
            </a:r>
            <a:endParaRPr lang="zh-CN" altLang="en-US" sz="2800" dirty="0">
              <a:latin typeface="华光楷体一_CNKI" panose="02000500000000000000" pitchFamily="2" charset="-122"/>
              <a:ea typeface="华光楷体一_CNKI" panose="02000500000000000000" pitchFamily="2" charset="-122"/>
            </a:endParaRPr>
          </a:p>
        </p:txBody>
      </p:sp>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pic>
        <p:nvPicPr>
          <p:cNvPr id="5" name="图片 4" descr="upload_post_object_v2_3797884143"/>
          <p:cNvPicPr>
            <a:picLocks noChangeAspect="1"/>
          </p:cNvPicPr>
          <p:nvPr/>
        </p:nvPicPr>
        <p:blipFill>
          <a:blip r:embed="rId2"/>
          <a:stretch>
            <a:fillRect/>
          </a:stretch>
        </p:blipFill>
        <p:spPr>
          <a:xfrm>
            <a:off x="2651447" y="1300960"/>
            <a:ext cx="8769985" cy="54528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259507" y="5644171"/>
            <a:ext cx="3235383" cy="523220"/>
          </a:xfrm>
          <a:prstGeom prst="rect">
            <a:avLst/>
          </a:prstGeom>
          <a:noFill/>
          <a:ln>
            <a:solidFill>
              <a:schemeClr val="accent1"/>
            </a:solidFill>
          </a:ln>
        </p:spPr>
        <p:txBody>
          <a:bodyPr wrap="square" rtlCol="0">
            <a:spAutoFit/>
          </a:bodyPr>
          <a:p>
            <a:r>
              <a:rPr lang="en-US" altLang="zh-CN" dirty="0"/>
              <a:t>   </a:t>
            </a:r>
            <a:r>
              <a:rPr lang="en-US" altLang="zh-CN" sz="2800" dirty="0" err="1">
                <a:latin typeface="华光楷体一_CNKI" panose="02000500000000000000" pitchFamily="2" charset="-122"/>
                <a:ea typeface="华光楷体一_CNKI" panose="02000500000000000000" pitchFamily="2" charset="-122"/>
              </a:rPr>
              <a:t>GlowFS</a:t>
            </a:r>
            <a:r>
              <a:rPr lang="en-US" altLang="zh-CN" sz="2800" dirty="0">
                <a:latin typeface="华光楷体一_CNKI" panose="02000500000000000000" pitchFamily="2" charset="-122"/>
                <a:ea typeface="华光楷体一_CNKI" panose="02000500000000000000" pitchFamily="2" charset="-122"/>
              </a:rPr>
              <a:t>  </a:t>
            </a:r>
            <a:r>
              <a:rPr lang="zh-CN" altLang="en-US" sz="2800" dirty="0">
                <a:latin typeface="华光楷体一_CNKI" panose="02000500000000000000" pitchFamily="2" charset="-122"/>
                <a:ea typeface="华光楷体一_CNKI" panose="02000500000000000000" pitchFamily="2" charset="-122"/>
              </a:rPr>
              <a:t>架构图</a:t>
            </a:r>
            <a:endParaRPr lang="zh-CN" altLang="en-US" sz="2800" dirty="0">
              <a:latin typeface="华光楷体一_CNKI" panose="02000500000000000000" pitchFamily="2" charset="-122"/>
              <a:ea typeface="华光楷体一_CNKI" panose="02000500000000000000" pitchFamily="2" charset="-122"/>
            </a:endParaRPr>
          </a:p>
        </p:txBody>
      </p:sp>
      <p:sp>
        <p:nvSpPr>
          <p:cNvPr id="4" name="文本框 3"/>
          <p:cNvSpPr txBox="1"/>
          <p:nvPr/>
        </p:nvSpPr>
        <p:spPr>
          <a:xfrm>
            <a:off x="7590538" y="5767426"/>
            <a:ext cx="3235383" cy="521970"/>
          </a:xfrm>
          <a:prstGeom prst="rect">
            <a:avLst/>
          </a:prstGeom>
          <a:noFill/>
          <a:ln>
            <a:solidFill>
              <a:schemeClr val="accent1"/>
            </a:solidFill>
          </a:ln>
        </p:spPr>
        <p:txBody>
          <a:bodyPr wrap="square" rtlCol="0">
            <a:spAutoFit/>
          </a:bodyPr>
          <a:p>
            <a:r>
              <a:rPr lang="en-US" altLang="zh-CN" dirty="0"/>
              <a:t>   </a:t>
            </a:r>
            <a:r>
              <a:rPr lang="en-US" altLang="zh-CN" sz="2800" dirty="0" err="1">
                <a:latin typeface="华光楷体一_CNKI" panose="02000500000000000000" pitchFamily="2" charset="-122"/>
                <a:ea typeface="华光楷体一_CNKI" panose="02000500000000000000" pitchFamily="2" charset="-122"/>
              </a:rPr>
              <a:t>VIVO50FS</a:t>
            </a:r>
            <a:r>
              <a:rPr lang="en-US" altLang="zh-CN" sz="2800" dirty="0">
                <a:latin typeface="华光楷体一_CNKI" panose="02000500000000000000" pitchFamily="2" charset="-122"/>
                <a:ea typeface="华光楷体一_CNKI" panose="02000500000000000000" pitchFamily="2" charset="-122"/>
              </a:rPr>
              <a:t>  </a:t>
            </a:r>
            <a:r>
              <a:rPr lang="zh-CN" altLang="en-US" sz="2800" dirty="0">
                <a:latin typeface="华光楷体一_CNKI" panose="02000500000000000000" pitchFamily="2" charset="-122"/>
                <a:ea typeface="华光楷体一_CNKI" panose="02000500000000000000" pitchFamily="2" charset="-122"/>
              </a:rPr>
              <a:t>架构图</a:t>
            </a:r>
            <a:endParaRPr lang="zh-CN" altLang="en-US" sz="2800" dirty="0">
              <a:latin typeface="华光楷体一_CNKI" panose="02000500000000000000" pitchFamily="2" charset="-122"/>
              <a:ea typeface="华光楷体一_CNKI" panose="02000500000000000000" pitchFamily="2" charset="-122"/>
            </a:endParaRPr>
          </a:p>
        </p:txBody>
      </p:sp>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6195" y="316197"/>
            <a:ext cx="2294708" cy="491490"/>
          </a:xfrm>
          <a:prstGeom prst="rect">
            <a:avLst/>
          </a:prstGeom>
          <a:noFill/>
        </p:spPr>
        <p:txBody>
          <a:bodyPr wrap="square" rtlCol="0">
            <a:spAutoFit/>
          </a:bodyPr>
          <a:p>
            <a:pPr algn="ctr">
              <a:lnSpc>
                <a:spcPct val="130000"/>
              </a:lnSpc>
            </a:pPr>
            <a:r>
              <a:rPr lang="zh-CN" altLang="en-US" sz="2000" dirty="0">
                <a:solidFill>
                  <a:srgbClr val="EFEFEF"/>
                </a:solidFill>
                <a:cs typeface="+mn-ea"/>
                <a:sym typeface="+mn-lt"/>
              </a:rPr>
              <a:t>架构图对比</a:t>
            </a:r>
            <a:endParaRPr lang="zh-CN" altLang="en-US" sz="2000" dirty="0">
              <a:solidFill>
                <a:srgbClr val="EFEFEF"/>
              </a:solidFill>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pic>
        <p:nvPicPr>
          <p:cNvPr id="5" name="图片 4" descr="中科大"/>
          <p:cNvPicPr>
            <a:picLocks noChangeAspect="1"/>
          </p:cNvPicPr>
          <p:nvPr/>
        </p:nvPicPr>
        <p:blipFill>
          <a:blip r:embed="rId1"/>
          <a:stretch>
            <a:fillRect/>
          </a:stretch>
        </p:blipFill>
        <p:spPr>
          <a:xfrm>
            <a:off x="11134090" y="227330"/>
            <a:ext cx="675640" cy="675640"/>
          </a:xfrm>
          <a:prstGeom prst="rect">
            <a:avLst/>
          </a:prstGeom>
        </p:spPr>
      </p:pic>
      <p:pic>
        <p:nvPicPr>
          <p:cNvPr id="9" name="图片 8"/>
          <p:cNvPicPr/>
          <p:nvPr/>
        </p:nvPicPr>
        <p:blipFill>
          <a:blip r:embed="rId2"/>
          <a:stretch>
            <a:fillRect/>
          </a:stretch>
        </p:blipFill>
        <p:spPr>
          <a:xfrm>
            <a:off x="345417" y="2088260"/>
            <a:ext cx="5063490" cy="2681605"/>
          </a:xfrm>
          <a:prstGeom prst="rect">
            <a:avLst/>
          </a:prstGeom>
          <a:noFill/>
          <a:ln w="9525">
            <a:noFill/>
          </a:ln>
        </p:spPr>
      </p:pic>
      <p:pic>
        <p:nvPicPr>
          <p:cNvPr id="2" name="图片 1" descr="upload_post_object_v2_1981445804"/>
          <p:cNvPicPr>
            <a:picLocks noChangeAspect="1"/>
          </p:cNvPicPr>
          <p:nvPr/>
        </p:nvPicPr>
        <p:blipFill>
          <a:blip r:embed="rId3"/>
          <a:stretch>
            <a:fillRect/>
          </a:stretch>
        </p:blipFill>
        <p:spPr>
          <a:xfrm>
            <a:off x="5880041" y="1464676"/>
            <a:ext cx="6132666" cy="38130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8" name="Flying impression design ——飞印象设计是一家专业的广告设计制作工作室，专注于平面、OFFICE、摄影等业务，工作室成立于2016年，拥有高水平的设计团队，已经立足于市场，今后将输出更多精致作品。"/>
          <p:cNvCxnSpPr/>
          <p:nvPr/>
        </p:nvCxnSpPr>
        <p:spPr>
          <a:xfrm>
            <a:off x="3189845" y="592773"/>
            <a:ext cx="8504901"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Flying impression design ——飞印象设计是一家专业的广告设计制作工作室，专注于平面、OFFICE、摄影等业务，工作室成立于2016年，拥有高水平的设计团队，已经立足于市场，今后将输出更多精致作品。"/>
          <p:cNvSpPr/>
          <p:nvPr/>
        </p:nvSpPr>
        <p:spPr>
          <a:xfrm>
            <a:off x="522605" y="257175"/>
            <a:ext cx="2641889" cy="571500"/>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708551" y="316197"/>
            <a:ext cx="2294708" cy="491490"/>
          </a:xfrm>
          <a:prstGeom prst="rect">
            <a:avLst/>
          </a:prstGeom>
          <a:noFill/>
        </p:spPr>
        <p:txBody>
          <a:bodyPr wrap="square" rtlCol="0">
            <a:spAutoFit/>
          </a:bodyPr>
          <a:p>
            <a:pPr algn="ctr">
              <a:lnSpc>
                <a:spcPct val="130000"/>
              </a:lnSpc>
            </a:pPr>
            <a:r>
              <a:rPr lang="zh-CN" altLang="en-US" sz="2000" dirty="0">
                <a:solidFill>
                  <a:srgbClr val="EFEFEF"/>
                </a:solidFill>
                <a:cs typeface="+mn-ea"/>
                <a:sym typeface="+mn-lt"/>
              </a:rPr>
              <a:t>可视化优化处理</a:t>
            </a:r>
            <a:endParaRPr lang="en-US" altLang="zh-CN" sz="2000" dirty="0">
              <a:solidFill>
                <a:srgbClr val="EFEFEF"/>
              </a:solidFill>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p:nvPr/>
        </p:nvSpPr>
        <p:spPr>
          <a:xfrm flipH="1" flipV="1">
            <a:off x="673334" y="493078"/>
            <a:ext cx="99695" cy="99695"/>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pic>
        <p:nvPicPr>
          <p:cNvPr id="4" name="图片 3" descr="upload_post_object_v2_3802004416"/>
          <p:cNvPicPr>
            <a:picLocks noChangeAspect="1"/>
          </p:cNvPicPr>
          <p:nvPr/>
        </p:nvPicPr>
        <p:blipFill>
          <a:blip r:embed="rId2"/>
          <a:stretch>
            <a:fillRect/>
          </a:stretch>
        </p:blipFill>
        <p:spPr>
          <a:xfrm>
            <a:off x="1541478" y="2434844"/>
            <a:ext cx="8363787" cy="3878430"/>
          </a:xfrm>
          <a:prstGeom prst="rect">
            <a:avLst/>
          </a:prstGeom>
        </p:spPr>
      </p:pic>
      <p:sp>
        <p:nvSpPr>
          <p:cNvPr id="19" name="文本框 18"/>
          <p:cNvSpPr txBox="1"/>
          <p:nvPr userDrawn="1"/>
        </p:nvSpPr>
        <p:spPr>
          <a:xfrm>
            <a:off x="1480321" y="1467747"/>
            <a:ext cx="13213080" cy="967109"/>
          </a:xfrm>
          <a:prstGeom prst="rect">
            <a:avLst/>
          </a:prstGeom>
        </p:spPr>
        <p:txBody>
          <a:bodyPr wrap="square" rtlCol="0">
            <a:noAutofit/>
          </a:bodyPr>
          <a:p>
            <a:r>
              <a:rPr lang="zh-CN" altLang="en-US"/>
              <a:t>将文件向量降维后映射到一个三维坐标系里，点与点之间的距离代表相似度，</a:t>
            </a:r>
            <a:endParaRPr lang="zh-CN" altLang="en-US"/>
          </a:p>
          <a:p>
            <a:r>
              <a:rPr lang="zh-CN" altLang="en-US"/>
              <a:t>离得越近相似度越大，从而直观地反映文件的相似度</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114925" y="2409190"/>
            <a:ext cx="196151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chemeClr val="bg2">
                    <a:lumMod val="25000"/>
                  </a:schemeClr>
                </a:solidFill>
                <a:effectLst/>
                <a:uLnTx/>
                <a:uFillTx/>
                <a:cs typeface="+mn-ea"/>
                <a:sym typeface="+mn-lt"/>
              </a:rPr>
              <a:t>Part /02</a:t>
            </a:r>
            <a:endParaRPr kumimoji="0" lang="zh-CN" altLang="en-US" sz="4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7" name="Flying impression design ——飞印象设计是一家专业的广告设计制作工作室，专注于平面、OFFICE、摄影等业务，工作室成立于2016年，拥有高水平的设计团队，已经立足于市场，今后将输出更多精致作品。"/>
          <p:cNvSpPr/>
          <p:nvPr/>
        </p:nvSpPr>
        <p:spPr>
          <a:xfrm>
            <a:off x="3950342" y="3180715"/>
            <a:ext cx="4291330" cy="521970"/>
          </a:xfrm>
          <a:prstGeom prst="rect">
            <a:avLst/>
          </a:prstGeom>
          <a:noFill/>
        </p:spPr>
        <p:txBody>
          <a:bodyPr wrap="none">
            <a:sp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altLang="zh-CN" sz="2800">
                <a:sym typeface="+mn-ea"/>
              </a:rPr>
              <a:t>Nginx</a:t>
            </a:r>
            <a:r>
              <a:rPr lang="zh-CN" altLang="en-US" sz="2800">
                <a:sym typeface="+mn-ea"/>
              </a:rPr>
              <a:t>配置反向代理的优化</a:t>
            </a:r>
            <a:endParaRPr kumimoji="0" lang="en-US" altLang="zh-CN" sz="28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839720" y="4065270"/>
            <a:ext cx="6278880" cy="650240"/>
          </a:xfrm>
          <a:prstGeom prst="rect">
            <a:avLst/>
          </a:prstGeom>
          <a:noFill/>
        </p:spPr>
        <p:txBody>
          <a:bodyPr wrap="square" rtlCol="0">
            <a:spAutoFit/>
          </a:bodyPr>
          <a:lstStyle/>
          <a:p>
            <a:pPr marL="171450" marR="0" lvl="0" indent="-171450" algn="ctr"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lang="zh-CN" altLang="en-US" sz="1400" noProof="0" dirty="0">
                <a:ln>
                  <a:noFill/>
                </a:ln>
                <a:solidFill>
                  <a:prstClr val="black">
                    <a:lumMod val="75000"/>
                    <a:lumOff val="25000"/>
                  </a:prstClr>
                </a:solidFill>
                <a:effectLst/>
                <a:uLnTx/>
                <a:uFillTx/>
                <a:cs typeface="+mn-ea"/>
                <a:sym typeface="+mn-lt"/>
              </a:rPr>
              <a:t>配置反向代理</a:t>
            </a:r>
            <a:endParaRPr lang="en-US" altLang="zh-CN" sz="1400" dirty="0">
              <a:solidFill>
                <a:prstClr val="black">
                  <a:lumMod val="75000"/>
                  <a:lumOff val="25000"/>
                </a:prstClr>
              </a:solidFill>
              <a:cs typeface="+mn-ea"/>
              <a:sym typeface="+mn-lt"/>
            </a:endParaRPr>
          </a:p>
          <a:p>
            <a:pPr marL="171450" marR="0" lvl="0" indent="-171450" algn="ctr"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使用apache bench测试nginx负载均衡前后的性能</a:t>
            </a:r>
            <a:endPar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9" name="Flying impression design ——飞印象设计是一家专业的广告设计制作工作室，专注于平面、OFFICE、摄影等业务，工作室成立于2016年，拥有高水平的设计团队，已经立足于市场，今后将输出更多精致作品。"/>
          <p:cNvSpPr/>
          <p:nvPr/>
        </p:nvSpPr>
        <p:spPr>
          <a:xfrm>
            <a:off x="5719445" y="1593215"/>
            <a:ext cx="753110" cy="737235"/>
          </a:xfrm>
          <a:custGeom>
            <a:avLst/>
            <a:gdLst/>
            <a:ahLst/>
            <a:cxnLst>
              <a:cxn ang="0">
                <a:pos x="wd2" y="hd2"/>
              </a:cxn>
              <a:cxn ang="5400000">
                <a:pos x="wd2" y="hd2"/>
              </a:cxn>
              <a:cxn ang="10800000">
                <a:pos x="wd2" y="hd2"/>
              </a:cxn>
              <a:cxn ang="16200000">
                <a:pos x="wd2" y="hd2"/>
              </a:cxn>
            </a:cxnLst>
            <a:rect l="0" t="0" r="r" b="b"/>
            <a:pathLst>
              <a:path w="21600" h="21600" extrusionOk="0">
                <a:moveTo>
                  <a:pt x="10800" y="12408"/>
                </a:moveTo>
                <a:cubicBezTo>
                  <a:pt x="10303" y="12408"/>
                  <a:pt x="9900" y="12820"/>
                  <a:pt x="9900" y="13328"/>
                </a:cubicBezTo>
                <a:cubicBezTo>
                  <a:pt x="9900" y="13836"/>
                  <a:pt x="10303" y="14247"/>
                  <a:pt x="10800" y="14247"/>
                </a:cubicBezTo>
                <a:cubicBezTo>
                  <a:pt x="11297" y="14247"/>
                  <a:pt x="11700" y="13836"/>
                  <a:pt x="11700" y="13328"/>
                </a:cubicBezTo>
                <a:cubicBezTo>
                  <a:pt x="11700" y="12820"/>
                  <a:pt x="11297" y="12408"/>
                  <a:pt x="10800" y="12408"/>
                </a:cubicBezTo>
                <a:close/>
                <a:moveTo>
                  <a:pt x="1800" y="14706"/>
                </a:moveTo>
                <a:lnTo>
                  <a:pt x="1800" y="11959"/>
                </a:lnTo>
                <a:lnTo>
                  <a:pt x="19800" y="11959"/>
                </a:lnTo>
                <a:lnTo>
                  <a:pt x="19800" y="14706"/>
                </a:lnTo>
                <a:cubicBezTo>
                  <a:pt x="19800" y="14706"/>
                  <a:pt x="1800" y="14706"/>
                  <a:pt x="1800" y="14706"/>
                </a:cubicBezTo>
                <a:close/>
                <a:moveTo>
                  <a:pt x="11700" y="19760"/>
                </a:moveTo>
                <a:lnTo>
                  <a:pt x="9900" y="19760"/>
                </a:lnTo>
                <a:lnTo>
                  <a:pt x="9900" y="16559"/>
                </a:lnTo>
                <a:lnTo>
                  <a:pt x="11700" y="16559"/>
                </a:lnTo>
                <a:cubicBezTo>
                  <a:pt x="11700" y="16559"/>
                  <a:pt x="11700" y="19760"/>
                  <a:pt x="11700" y="19760"/>
                </a:cubicBezTo>
                <a:close/>
                <a:moveTo>
                  <a:pt x="1800" y="1840"/>
                </a:moveTo>
                <a:lnTo>
                  <a:pt x="19800" y="1840"/>
                </a:lnTo>
                <a:lnTo>
                  <a:pt x="19800" y="10111"/>
                </a:lnTo>
                <a:lnTo>
                  <a:pt x="1800" y="10111"/>
                </a:lnTo>
                <a:cubicBezTo>
                  <a:pt x="1800" y="10111"/>
                  <a:pt x="1800" y="1840"/>
                  <a:pt x="1800" y="1840"/>
                </a:cubicBezTo>
                <a:close/>
                <a:moveTo>
                  <a:pt x="21600" y="16559"/>
                </a:moveTo>
                <a:lnTo>
                  <a:pt x="21600" y="0"/>
                </a:lnTo>
                <a:lnTo>
                  <a:pt x="0" y="0"/>
                </a:lnTo>
                <a:lnTo>
                  <a:pt x="0" y="16559"/>
                </a:lnTo>
                <a:lnTo>
                  <a:pt x="8100" y="16559"/>
                </a:lnTo>
                <a:lnTo>
                  <a:pt x="8100" y="19760"/>
                </a:lnTo>
                <a:lnTo>
                  <a:pt x="6300" y="19760"/>
                </a:lnTo>
                <a:lnTo>
                  <a:pt x="6300" y="21600"/>
                </a:lnTo>
                <a:lnTo>
                  <a:pt x="15300" y="21600"/>
                </a:lnTo>
                <a:lnTo>
                  <a:pt x="15300" y="19760"/>
                </a:lnTo>
                <a:lnTo>
                  <a:pt x="13500" y="19760"/>
                </a:lnTo>
                <a:lnTo>
                  <a:pt x="13500" y="16559"/>
                </a:lnTo>
                <a:cubicBezTo>
                  <a:pt x="13500" y="16559"/>
                  <a:pt x="21600" y="16559"/>
                  <a:pt x="21600" y="16559"/>
                </a:cubicBezTo>
                <a:close/>
              </a:path>
            </a:pathLst>
          </a:custGeom>
          <a:solidFill>
            <a:schemeClr val="bg2">
              <a:lumMod val="25000"/>
            </a:schemeClr>
          </a:solidFill>
          <a:ln w="12700">
            <a:miter lim="400000"/>
          </a:ln>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cs typeface="+mn-ea"/>
              <a:sym typeface="+mn-lt"/>
            </a:endParaRPr>
          </a:p>
        </p:txBody>
      </p:sp>
      <p:pic>
        <p:nvPicPr>
          <p:cNvPr id="2" name="图片 1" descr="中科大"/>
          <p:cNvPicPr>
            <a:picLocks noChangeAspect="1"/>
          </p:cNvPicPr>
          <p:nvPr/>
        </p:nvPicPr>
        <p:blipFill>
          <a:blip r:embed="rId1"/>
          <a:stretch>
            <a:fillRect/>
          </a:stretch>
        </p:blipFill>
        <p:spPr>
          <a:xfrm>
            <a:off x="11134090" y="227330"/>
            <a:ext cx="675640" cy="675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tags/tag1.xml><?xml version="1.0" encoding="utf-8"?>
<p:tagLst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ags/tag1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left&quot;:86.77141388179753,&quot;top&quot;:76.04925231933593,&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2_1"/>
  <p:tag name="KSO_WM_UNIT_INDEX" val="1_2_1"/>
  <p:tag name="KSO_WM_DIAGRAM_GROUP_CODE" val="m1-1"/>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11.xml><?xml version="1.0" encoding="utf-8"?>
<p:tagLst xmlns:p="http://schemas.openxmlformats.org/presentationml/2006/main">
  <p:tag name="KSO_WM_DIAGRAM_VERSION" val="3"/>
  <p:tag name="KSO_WM_DIAGRAM_COLOR_TRICK" val="1"/>
  <p:tag name="KSO_WM_DIAGRAM_COLOR_TEXT_CAN_REMOVE" val="n"/>
  <p:tag name="KSO_WM_UNIT_VALUE" val="84*90"/>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33265_2*m_h_x*1_3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left&quot;:86.77141388179753,&quot;top&quot;:76.04925231933593,&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xml><?xml version="1.0" encoding="utf-8"?>
<p:tagLst xmlns:p="http://schemas.openxmlformats.org/presentationml/2006/main">
  <p:tag name="KSO_WM_DIAGRAM_VERSION" val="3"/>
  <p:tag name="KSO_WM_DIAGRAM_COLOR_TRICK" val="1"/>
  <p:tag name="KSO_WM_DIAGRAM_COLOR_TEXT_CAN_REMOVE" val="n"/>
  <p:tag name="KSO_WM_UNIT_VALUE" val="83*90"/>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3265_2*m_h_x*1_2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left&quot;:86.77141388179753,&quot;top&quot;:76.04925231933593,&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xml><?xml version="1.0" encoding="utf-8"?>
<p:tagLst xmlns:p="http://schemas.openxmlformats.org/presentationml/2006/main">
  <p:tag name="KSO_WM_DIAGRAM_VERSION" val="3"/>
  <p:tag name="KSO_WM_DIAGRAM_COLOR_TRICK" val="1"/>
  <p:tag name="KSO_WM_DIAGRAM_COLOR_TEXT_CAN_REMOVE" val="n"/>
  <p:tag name="KSO_WM_UNIT_VALUE" val="90*82"/>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3265_2*m_h_x*1_1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left&quot;:86.77141388179753,&quot;top&quot;:76.04925231933593,&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xml><?xml version="1.0" encoding="utf-8"?>
<p:tagLst xmlns:p="http://schemas.openxmlformats.org/presentationml/2006/main">
  <p:tag name="KSO_WM_DIAGRAM_VIRTUALLY_FRAME" val="{&quot;height&quot;:388.0014953613281,&quot;left&quot;:86.77141388179753,&quot;top&quot;:76.04925231933593,&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1_2"/>
  <p:tag name="KSO_WM_UNIT_INDEX" val="1_1_2"/>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5.xml><?xml version="1.0" encoding="utf-8"?>
<p:tagLst xmlns:p="http://schemas.openxmlformats.org/presentationml/2006/main">
  <p:tag name="KSO_WM_DIAGRAM_VERSION" val="3"/>
  <p:tag name="KSO_WM_DIAGRAM_COLOR_TRICK" val="1"/>
  <p:tag name="KSO_WM_DIAGRAM_COLOR_TEXT_CAN_REMOVE" val="n"/>
  <p:tag name="KSO_WM_UNIT_VALUE" val="90*82"/>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3265_2*m_h_x*1_1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left&quot;:86.77141388179753,&quot;top&quot;:76.04925231933593,&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left&quot;:86.77141388179753,&quot;top&quot;:76.04925231933593,&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2_1"/>
  <p:tag name="KSO_WM_UNIT_INDEX" val="1_2_1"/>
  <p:tag name="KSO_WM_DIAGRAM_GROUP_CODE" val="m1-1"/>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17.xml><?xml version="1.0" encoding="utf-8"?>
<p:tagLst xmlns:p="http://schemas.openxmlformats.org/presentationml/2006/main">
  <p:tag name="KSO_WM_DIAGRAM_VIRTUALLY_FRAME" val="{&quot;height&quot;:388.0014953613281,&quot;left&quot;:86.77141388179753,&quot;top&quot;:76.04925231933593,&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3_1"/>
  <p:tag name="KSO_WM_UNIT_INDEX" val="1_3_1"/>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_3*l_h_i*1_1_2"/>
  <p:tag name="KSO_WM_TEMPLATE_CATEGORY" val="diagram"/>
  <p:tag name="KSO_WM_TEMPLATE_INDEX" val="7"/>
  <p:tag name="KSO_WM_UNIT_LAYERLEVEL" val="1_1_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_3*l_h_i*1_1_1"/>
  <p:tag name="KSO_WM_TEMPLATE_CATEGORY" val="diagram"/>
  <p:tag name="KSO_WM_TEMPLATE_INDEX" val="7"/>
  <p:tag name="KSO_WM_UNIT_LAYERLEVEL" val="1_1_1"/>
  <p:tag name="KSO_WM_TAG_VERSION" val="1.0"/>
  <p:tag name="KSO_WM_BEAUTIFY_FLAG" val="#wm#"/>
</p:tagLst>
</file>

<file path=ppt/tags/tag2.xml><?xml version="1.0" encoding="utf-8"?>
<p:tagLst xmlns:p="http://schemas.openxmlformats.org/presentationml/2006/main">
  <p:tag name="KSO_WM_DIAGRAM_VIRTUALLY_FRAME" val="{&quot;height&quot;:388.0014953613281,&quot;left&quot;:86.77141388179753,&quot;top&quot;:76.04925231933593,&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1_1"/>
  <p:tag name="KSO_WM_UNIT_INDEX" val="1_1_1"/>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20.xml><?xml version="1.0" encoding="utf-8"?>
<p:tagLst xmlns:p="http://schemas.openxmlformats.org/presentationml/2006/main">
  <p:tag name="KSO_WM_UNIT_PRESET_TEXT" val="单击此处添加文本具体内容"/>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_3*l_h_f*1_1_1"/>
  <p:tag name="KSO_WM_TEMPLATE_CATEGORY" val="diagram"/>
  <p:tag name="KSO_WM_TEMPLATE_INDEX" val="7"/>
  <p:tag name="KSO_WM_UNIT_LAYERLEVEL" val="1_1_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_3*l_h_i*1_2_2"/>
  <p:tag name="KSO_WM_TEMPLATE_CATEGORY" val="diagram"/>
  <p:tag name="KSO_WM_TEMPLATE_INDEX" val="7"/>
  <p:tag name="KSO_WM_UNIT_LAYERLEVEL" val="1_1_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_3*l_h_i*1_2_1"/>
  <p:tag name="KSO_WM_TEMPLATE_CATEGORY" val="diagram"/>
  <p:tag name="KSO_WM_TEMPLATE_INDEX" val="7"/>
  <p:tag name="KSO_WM_UNIT_LAYERLEVEL" val="1_1_1"/>
  <p:tag name="KSO_WM_TAG_VERSION" val="1.0"/>
  <p:tag name="KSO_WM_BEAUTIFY_FLAG" val="#wm#"/>
</p:tagLst>
</file>

<file path=ppt/tags/tag23.xml><?xml version="1.0" encoding="utf-8"?>
<p:tagLst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_3*l_h_f*1_2_1"/>
  <p:tag name="KSO_WM_TEMPLATE_CATEGORY" val="diagram"/>
  <p:tag name="KSO_WM_TEMPLATE_INDEX" val="7"/>
  <p:tag name="KSO_WM_UNIT_LAYERLEVEL" val="1_1_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_3*l_h_i*1_3_2"/>
  <p:tag name="KSO_WM_TEMPLATE_CATEGORY" val="diagram"/>
  <p:tag name="KSO_WM_TEMPLATE_INDEX" val="7"/>
  <p:tag name="KSO_WM_UNIT_LAYERLEVEL" val="1_1_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_3*l_h_i*1_3_1"/>
  <p:tag name="KSO_WM_TEMPLATE_CATEGORY" val="diagram"/>
  <p:tag name="KSO_WM_TEMPLATE_INDEX" val="7"/>
  <p:tag name="KSO_WM_UNIT_LAYERLEVEL" val="1_1_1"/>
  <p:tag name="KSO_WM_TAG_VERSION" val="1.0"/>
  <p:tag name="KSO_WM_BEAUTIFY_FLAG" val="#wm#"/>
</p:tagLst>
</file>

<file path=ppt/tags/tag26.xml><?xml version="1.0" encoding="utf-8"?>
<p:tagLst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_3*l_h_f*1_3_1"/>
  <p:tag name="KSO_WM_TEMPLATE_CATEGORY" val="diagram"/>
  <p:tag name="KSO_WM_TEMPLATE_INDEX" val="7"/>
  <p:tag name="KSO_WM_UNIT_LAYERLEVEL" val="1_1_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_3*l_h_i*1_4_2"/>
  <p:tag name="KSO_WM_TEMPLATE_CATEGORY" val="diagram"/>
  <p:tag name="KSO_WM_TEMPLATE_INDEX" val="7"/>
  <p:tag name="KSO_WM_UNIT_LAYERLEVEL" val="1_1_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_3*l_h_i*1_4_1"/>
  <p:tag name="KSO_WM_TEMPLATE_CATEGORY" val="diagram"/>
  <p:tag name="KSO_WM_TEMPLATE_INDEX" val="7"/>
  <p:tag name="KSO_WM_UNIT_LAYERLEVEL" val="1_1_1"/>
  <p:tag name="KSO_WM_TAG_VERSION" val="1.0"/>
  <p:tag name="KSO_WM_BEAUTIFY_FLAG" val="#wm#"/>
</p:tagLst>
</file>

<file path=ppt/tags/tag29.xml><?xml version="1.0" encoding="utf-8"?>
<p:tagLst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_3*l_h_f*1_4_1"/>
  <p:tag name="KSO_WM_TEMPLATE_CATEGORY" val="diagram"/>
  <p:tag name="KSO_WM_TEMPLATE_INDEX" val="7"/>
  <p:tag name="KSO_WM_UNIT_LAYERLEVEL" val="1_1_1"/>
  <p:tag name="KSO_WM_TAG_VERSION" val="1.0"/>
  <p:tag name="KSO_WM_BEAUTIFY_FLAG" val="#wm#"/>
</p:tagLst>
</file>

<file path=ppt/tags/tag3.xml><?xml version="1.0" encoding="utf-8"?>
<p:tagLst xmlns:p="http://schemas.openxmlformats.org/presentationml/2006/main">
  <p:tag name="KSO_WM_DIAGRAM_VIRTUALLY_FRAME" val="{&quot;height&quot;:388.0014953613281,&quot;left&quot;:86.77141388179753,&quot;top&quot;:76.04925231933593,&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2_1"/>
  <p:tag name="KSO_WM_UNIT_INDEX" val="1_2_1"/>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0.xml><?xml version="1.0" encoding="utf-8"?>
<p:tagLst xmlns:p="http://schemas.openxmlformats.org/presentationml/2006/main">
  <p:tag name="KSO_WM_UNIT_RELATE_UNITID" val="diagram7_3*l*1"/>
  <p:tag name="KSO_WM_UNIT_ISCONTENTSTITLE" val="0"/>
  <p:tag name="KSO_WM_UNIT_PRESET_TEXT" val="单击此处添加标题"/>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7_3*a*1"/>
  <p:tag name="KSO_WM_TEMPLATE_CATEGORY" val="diagram"/>
  <p:tag name="KSO_WM_TEMPLATE_INDEX" val="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_3*l_h_i*1_1_2"/>
  <p:tag name="KSO_WM_TEMPLATE_CATEGORY" val="diagram"/>
  <p:tag name="KSO_WM_TEMPLATE_INDEX" val="7"/>
  <p:tag name="KSO_WM_UNIT_LAYERLEVEL" val="1_1_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_3*l_h_i*1_1_1"/>
  <p:tag name="KSO_WM_TEMPLATE_CATEGORY" val="diagram"/>
  <p:tag name="KSO_WM_TEMPLATE_INDEX" val="7"/>
  <p:tag name="KSO_WM_UNIT_LAYERLEVEL" val="1_1_1"/>
  <p:tag name="KSO_WM_TAG_VERSION" val="1.0"/>
  <p:tag name="KSO_WM_BEAUTIFY_FLAG" val="#wm#"/>
</p:tagLst>
</file>

<file path=ppt/tags/tag33.xml><?xml version="1.0" encoding="utf-8"?>
<p:tagLst xmlns:p="http://schemas.openxmlformats.org/presentationml/2006/main">
  <p:tag name="KSO_WM_UNIT_PRESET_TEXT" val="单击此处添加文本具体内容"/>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_3*l_h_f*1_1_1"/>
  <p:tag name="KSO_WM_TEMPLATE_CATEGORY" val="diagram"/>
  <p:tag name="KSO_WM_TEMPLATE_INDEX" val="7"/>
  <p:tag name="KSO_WM_UNIT_LAYERLEVEL" val="1_1_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_3*l_h_i*1_3_2"/>
  <p:tag name="KSO_WM_TEMPLATE_CATEGORY" val="diagram"/>
  <p:tag name="KSO_WM_TEMPLATE_INDEX" val="7"/>
  <p:tag name="KSO_WM_UNIT_LAYERLEVEL" val="1_1_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_3*l_h_i*1_3_1"/>
  <p:tag name="KSO_WM_TEMPLATE_CATEGORY" val="diagram"/>
  <p:tag name="KSO_WM_TEMPLATE_INDEX" val="7"/>
  <p:tag name="KSO_WM_UNIT_LAYERLEVEL" val="1_1_1"/>
  <p:tag name="KSO_WM_TAG_VERSION" val="1.0"/>
  <p:tag name="KSO_WM_BEAUTIFY_FLAG" val="#wm#"/>
</p:tagLst>
</file>

<file path=ppt/tags/tag36.xml><?xml version="1.0" encoding="utf-8"?>
<p:tagLst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_3*l_h_f*1_3_1"/>
  <p:tag name="KSO_WM_TEMPLATE_CATEGORY" val="diagram"/>
  <p:tag name="KSO_WM_TEMPLATE_INDEX" val="7"/>
  <p:tag name="KSO_WM_UNIT_LAYERLEVEL" val="1_1_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_3*l_h_i*1_3_2"/>
  <p:tag name="KSO_WM_TEMPLATE_CATEGORY" val="diagram"/>
  <p:tag name="KSO_WM_TEMPLATE_INDEX" val="7"/>
  <p:tag name="KSO_WM_UNIT_LAYERLEVEL" val="1_1_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_3*l_h_i*1_3_1"/>
  <p:tag name="KSO_WM_TEMPLATE_CATEGORY" val="diagram"/>
  <p:tag name="KSO_WM_TEMPLATE_INDEX" val="7"/>
  <p:tag name="KSO_WM_UNIT_LAYERLEVEL" val="1_1_1"/>
  <p:tag name="KSO_WM_TAG_VERSION" val="1.0"/>
  <p:tag name="KSO_WM_BEAUTIFY_FLAG" val="#wm#"/>
</p:tagLst>
</file>

<file path=ppt/tags/tag39.xml><?xml version="1.0" encoding="utf-8"?>
<p:tagLst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_3*l_h_f*1_3_1"/>
  <p:tag name="KSO_WM_TEMPLATE_CATEGORY" val="diagram"/>
  <p:tag name="KSO_WM_TEMPLATE_INDEX" val="7"/>
  <p:tag name="KSO_WM_UNIT_LAYERLEVEL" val="1_1_1"/>
  <p:tag name="KSO_WM_TAG_VERSION" val="1.0"/>
  <p:tag name="KSO_WM_BEAUTIFY_FLAG" val="#wm#"/>
</p:tagLst>
</file>

<file path=ppt/tags/tag4.xml><?xml version="1.0" encoding="utf-8"?>
<p:tagLst xmlns:p="http://schemas.openxmlformats.org/presentationml/2006/main">
  <p:tag name="KSO_WM_DIAGRAM_VIRTUALLY_FRAME" val="{&quot;height&quot;:388.0014953613281,&quot;left&quot;:86.77141388179753,&quot;top&quot;:76.04925231933593,&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3_1"/>
  <p:tag name="KSO_WM_UNIT_INDEX" val="1_3_1"/>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_3*l_h_i*1_2_2"/>
  <p:tag name="KSO_WM_TEMPLATE_CATEGORY" val="diagram"/>
  <p:tag name="KSO_WM_TEMPLATE_INDEX" val="7"/>
  <p:tag name="KSO_WM_UNIT_LAYERLEVEL" val="1_1_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_3*l_h_i*1_2_1"/>
  <p:tag name="KSO_WM_TEMPLATE_CATEGORY" val="diagram"/>
  <p:tag name="KSO_WM_TEMPLATE_INDEX" val="7"/>
  <p:tag name="KSO_WM_UNIT_LAYERLEVEL" val="1_1_1"/>
  <p:tag name="KSO_WM_TAG_VERSION" val="1.0"/>
  <p:tag name="KSO_WM_BEAUTIFY_FLAG" val="#wm#"/>
</p:tagLst>
</file>

<file path=ppt/tags/tag42.xml><?xml version="1.0" encoding="utf-8"?>
<p:tagLst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_3*l_h_f*1_2_1"/>
  <p:tag name="KSO_WM_TEMPLATE_CATEGORY" val="diagram"/>
  <p:tag name="KSO_WM_TEMPLATE_INDEX" val="7"/>
  <p:tag name="KSO_WM_UNIT_LAYERLEVEL" val="1_1_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_3*l_h_i*1_2_2"/>
  <p:tag name="KSO_WM_TEMPLATE_CATEGORY" val="diagram"/>
  <p:tag name="KSO_WM_TEMPLATE_INDEX" val="7"/>
  <p:tag name="KSO_WM_UNIT_LAYERLEVEL" val="1_1_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_3*l_h_i*1_2_1"/>
  <p:tag name="KSO_WM_TEMPLATE_CATEGORY" val="diagram"/>
  <p:tag name="KSO_WM_TEMPLATE_INDEX" val="7"/>
  <p:tag name="KSO_WM_UNIT_LAYERLEVEL" val="1_1_1"/>
  <p:tag name="KSO_WM_TAG_VERSION" val="1.0"/>
  <p:tag name="KSO_WM_BEAUTIFY_FLAG" val="#wm#"/>
</p:tagLst>
</file>

<file path=ppt/tags/tag45.xml><?xml version="1.0" encoding="utf-8"?>
<p:tagLst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_3*l_h_f*1_2_1"/>
  <p:tag name="KSO_WM_TEMPLATE_CATEGORY" val="diagram"/>
  <p:tag name="KSO_WM_TEMPLATE_INDEX" val="7"/>
  <p:tag name="KSO_WM_UNIT_LAYERLEVEL" val="1_1_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_3*l_h_i*1_4_2"/>
  <p:tag name="KSO_WM_TEMPLATE_CATEGORY" val="diagram"/>
  <p:tag name="KSO_WM_TEMPLATE_INDEX" val="7"/>
  <p:tag name="KSO_WM_UNIT_LAYERLEVEL" val="1_1_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_3*l_h_i*1_4_1"/>
  <p:tag name="KSO_WM_TEMPLATE_CATEGORY" val="diagram"/>
  <p:tag name="KSO_WM_TEMPLATE_INDEX" val="7"/>
  <p:tag name="KSO_WM_UNIT_LAYERLEVEL" val="1_1_1"/>
  <p:tag name="KSO_WM_TAG_VERSION" val="1.0"/>
  <p:tag name="KSO_WM_BEAUTIFY_FLAG" val="#wm#"/>
</p:tagLst>
</file>

<file path=ppt/tags/tag48.xml><?xml version="1.0" encoding="utf-8"?>
<p:tagLst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_3*l_h_f*1_4_1"/>
  <p:tag name="KSO_WM_TEMPLATE_CATEGORY" val="diagram"/>
  <p:tag name="KSO_WM_TEMPLATE_INDEX" val="7"/>
  <p:tag name="KSO_WM_UNIT_LAYERLEVEL" val="1_1_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_3*l_h_i*1_4_2"/>
  <p:tag name="KSO_WM_TEMPLATE_CATEGORY" val="diagram"/>
  <p:tag name="KSO_WM_TEMPLATE_INDEX" val="7"/>
  <p:tag name="KSO_WM_UNIT_LAYERLEVEL" val="1_1_1"/>
  <p:tag name="KSO_WM_TAG_VERSION" val="1.0"/>
  <p:tag name="KSO_WM_BEAUTIFY_FLAG" val="#wm#"/>
</p:tagLst>
</file>

<file path=ppt/tags/tag5.xml><?xml version="1.0" encoding="utf-8"?>
<p:tagLst xmlns:p="http://schemas.openxmlformats.org/presentationml/2006/main">
  <p:tag name="KSO_WM_DIAGRAM_VIRTUALLY_FRAME" val="{&quot;height&quot;:388.0014953613281,&quot;left&quot;:86.77141388179753,&quot;top&quot;:76.04925231933593,&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1_2"/>
  <p:tag name="KSO_WM_UNIT_INDEX" val="1_1_2"/>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_3*l_h_i*1_4_1"/>
  <p:tag name="KSO_WM_TEMPLATE_CATEGORY" val="diagram"/>
  <p:tag name="KSO_WM_TEMPLATE_INDEX" val="7"/>
  <p:tag name="KSO_WM_UNIT_LAYERLEVEL" val="1_1_1"/>
  <p:tag name="KSO_WM_TAG_VERSION" val="1.0"/>
  <p:tag name="KSO_WM_BEAUTIFY_FLAG" val="#wm#"/>
</p:tagLst>
</file>

<file path=ppt/tags/tag51.xml><?xml version="1.0" encoding="utf-8"?>
<p:tagLst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_3*l_h_f*1_4_1"/>
  <p:tag name="KSO_WM_TEMPLATE_CATEGORY" val="diagram"/>
  <p:tag name="KSO_WM_TEMPLATE_INDEX" val="7"/>
  <p:tag name="KSO_WM_UNIT_LAYERLEVEL" val="1_1_1"/>
  <p:tag name="KSO_WM_TAG_VERSION" val="1.0"/>
  <p:tag name="KSO_WM_BEAUTIFY_FLAG" val="#wm#"/>
</p:tagLst>
</file>

<file path=ppt/tags/tag52.xml><?xml version="1.0" encoding="utf-8"?>
<p:tagLst xmlns:p="http://schemas.openxmlformats.org/presentationml/2006/main">
  <p:tag name="ISPRING_PRESENTATION_TITLE" val="极简精致灰商务通用工作汇报PPT模板"/>
  <p:tag name="commondata" val="eyJoZGlkIjoiMGRlZDg1ZmU3MGY0YjM0ZDZlYjc3YjM2M2UzODg5MWMifQ=="/>
  <p:tag name="resource_record_key" val="{&quot;70&quot;:[3312381,3322494]}"/>
</p:tagLst>
</file>

<file path=ppt/tags/tag6.xml><?xml version="1.0" encoding="utf-8"?>
<p:tagLst xmlns:p="http://schemas.openxmlformats.org/presentationml/2006/main">
  <p:tag name="KSO_WM_DIAGRAM_VIRTUALLY_FRAME" val="{&quot;height&quot;:388.0014953613281,&quot;left&quot;:86.77141388179753,&quot;top&quot;:76.04925231933593,&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2_2"/>
  <p:tag name="KSO_WM_UNIT_INDEX" val="1_2_2"/>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xml><?xml version="1.0" encoding="utf-8"?>
<p:tagLst xmlns:p="http://schemas.openxmlformats.org/presentationml/2006/main">
  <p:tag name="KSO_WM_DIAGRAM_VIRTUALLY_FRAME" val="{&quot;height&quot;:388.0014953613281,&quot;left&quot;:86.77141388179753,&quot;top&quot;:76.04925231933593,&quot;width&quot;:786.5572509765625}"/>
  <p:tag name="KSO_WM_UNIT_HIGHLIGHT" val="0"/>
  <p:tag name="KSO_WM_UNIT_COMPATIBLE" val="0"/>
  <p:tag name="KSO_WM_UNIT_DIAGRAM_ISNUMVISUAL" val="0"/>
  <p:tag name="KSO_WM_UNIT_DIAGRAM_ISREFERUNIT" val="0"/>
  <p:tag name="KSO_WM_TEMPLATE_CATEGORY" val="diagram"/>
  <p:tag name="KSO_WM_TEMPLATE_INDEX" val="20233265"/>
  <p:tag name="KSO_WM_UNIT_LAYERLEVEL" val="1_1_1"/>
  <p:tag name="KSO_WM_TAG_VERSION" val="3.0"/>
  <p:tag name="KSO_WM_BEAUTIFY_FLAG" val="#wm#"/>
  <p:tag name="KSO_WM_UNIT_TYPE" val="m_h_i"/>
  <p:tag name="KSO_WM_DIAGRAM_VERSION" val="3"/>
  <p:tag name="KSO_WM_DIAGRAM_MAX_ITEMCNT" val="5"/>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i*1_3_2"/>
  <p:tag name="KSO_WM_UNIT_INDEX" val="1_3_2"/>
  <p:tag name="KSO_WM_DIAGRAM_GROUP_CODE" val="m1-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left&quot;:86.77141388179753,&quot;top&quot;:76.04925231933593,&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1_1"/>
  <p:tag name="KSO_WM_UNIT_INDEX" val="1_1_1"/>
  <p:tag name="KSO_WM_DIAGRAM_GROUP_CODE" val="m1-1"/>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MAX_ITEMCNT" val="5"/>
  <p:tag name="KSO_WM_DIAGRAM_MIN_ITEMCNT" val="2"/>
  <p:tag name="KSO_WM_DIAGRAM_VIRTUALLY_FRAME" val="{&quot;height&quot;:388.0014953613281,&quot;left&quot;:86.77141388179753,&quot;top&quot;:76.04925231933593,&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DIAGRAM_COLOR_TEXT_CAN_REMOVE" val="n"/>
  <p:tag name="KSO_WM_UNIT_ID" val="diagram20233265_2*m_h_a*1_3_1"/>
  <p:tag name="KSO_WM_UNIT_INDEX" val="1_3_1"/>
  <p:tag name="KSO_WM_DIAGRAM_GROUP_CODE" val="m1-1"/>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1301</Words>
  <Application>WPS Office WWO_wpscloud_20240620175157-2f259bf60d</Application>
  <PresentationFormat>宽屏</PresentationFormat>
  <Paragraphs>255</Paragraphs>
  <Slides>30</Slides>
  <Notes>26</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30</vt:i4>
      </vt:variant>
    </vt:vector>
  </HeadingPairs>
  <TitlesOfParts>
    <vt:vector size="54" baseType="lpstr">
      <vt:lpstr>Arial</vt:lpstr>
      <vt:lpstr>宋体</vt:lpstr>
      <vt:lpstr>Wingdings</vt:lpstr>
      <vt:lpstr>Comic Sans MS</vt:lpstr>
      <vt:lpstr>华文中宋</vt:lpstr>
      <vt:lpstr>Calibri</vt:lpstr>
      <vt:lpstr>Times New Roman</vt:lpstr>
      <vt:lpstr>华光楷体一_CNKI</vt:lpstr>
      <vt:lpstr>汉仪楷体KW</vt:lpstr>
      <vt:lpstr>Gill Sans</vt:lpstr>
      <vt:lpstr>Söhne</vt:lpstr>
      <vt:lpstr>汉仪书魂体简</vt:lpstr>
      <vt:lpstr>汉仪书宋二KW</vt:lpstr>
      <vt:lpstr>Kingsoft Confetti</vt:lpstr>
      <vt:lpstr>微软雅黑</vt:lpstr>
      <vt:lpstr>汉仪旗黑KW 55S</vt:lpstr>
      <vt:lpstr>思源黑体 CN Bold</vt:lpstr>
      <vt:lpstr>思源黑体 CN Regular</vt:lpstr>
      <vt:lpstr>微软雅黑</vt:lpstr>
      <vt:lpstr>Calibri Light</vt:lpstr>
      <vt:lpstr>等线</vt:lpstr>
      <vt:lpstr>汉仪中等线KW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极简精致灰商务通用工作汇报PPT模板</dc:title>
  <dc:creator>Liuz</dc:creator>
  <cp:lastModifiedBy>斜月三波</cp:lastModifiedBy>
  <dcterms:created xsi:type="dcterms:W3CDTF">2024-07-05T13:53:58Z</dcterms:created>
  <dcterms:modified xsi:type="dcterms:W3CDTF">2024-07-05T13:53:58Z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2052-0.0.0.0</vt:lpwstr>
  </property>
  <property fmtid="{D5CDD505-2E9C-101B-9397-08002B2CF9AE}" pid="4" name="ICV">
    <vt:lpwstr>86BD19E40DE941D98C5F2ED7D7F6DEE3_12</vt:lpwstr>
  </property>
</Properties>
</file>